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style17.xml" ContentType="application/vnd.ms-office.chart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Masters/notesMaster1.xml" ContentType="application/vnd.openxmlformats-officedocument.presentationml.notesMaster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handoutMasters/handoutMaster1.xml" ContentType="application/vnd.openxmlformats-officedocument.presentationml.handoutMaster+xml"/>
  <Override PartName="/ppt/charts/colors9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olors17.xml" ContentType="application/vnd.ms-office.chartcolorstyle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26" r:id="rId1"/>
    <p:sldMasterId id="2147483747" r:id="rId2"/>
  </p:sldMasterIdLst>
  <p:notesMasterIdLst>
    <p:notesMasterId r:id="rId38"/>
  </p:notesMasterIdLst>
  <p:handoutMasterIdLst>
    <p:handoutMasterId r:id="rId39"/>
  </p:handoutMasterIdLst>
  <p:sldIdLst>
    <p:sldId id="265" r:id="rId3"/>
    <p:sldId id="266" r:id="rId4"/>
    <p:sldId id="315" r:id="rId5"/>
    <p:sldId id="271" r:id="rId6"/>
    <p:sldId id="856" r:id="rId7"/>
    <p:sldId id="269" r:id="rId8"/>
    <p:sldId id="267" r:id="rId9"/>
    <p:sldId id="268" r:id="rId10"/>
    <p:sldId id="274" r:id="rId11"/>
    <p:sldId id="853" r:id="rId12"/>
    <p:sldId id="278" r:id="rId13"/>
    <p:sldId id="337" r:id="rId14"/>
    <p:sldId id="847" r:id="rId15"/>
    <p:sldId id="280" r:id="rId16"/>
    <p:sldId id="279" r:id="rId17"/>
    <p:sldId id="338" r:id="rId18"/>
    <p:sldId id="345" r:id="rId19"/>
    <p:sldId id="326" r:id="rId20"/>
    <p:sldId id="854" r:id="rId21"/>
    <p:sldId id="276" r:id="rId22"/>
    <p:sldId id="327" r:id="rId23"/>
    <p:sldId id="855" r:id="rId24"/>
    <p:sldId id="331" r:id="rId25"/>
    <p:sldId id="332" r:id="rId26"/>
    <p:sldId id="330" r:id="rId27"/>
    <p:sldId id="334" r:id="rId28"/>
    <p:sldId id="333" r:id="rId29"/>
    <p:sldId id="329" r:id="rId30"/>
    <p:sldId id="328" r:id="rId31"/>
    <p:sldId id="275" r:id="rId32"/>
    <p:sldId id="335" r:id="rId33"/>
    <p:sldId id="336" r:id="rId34"/>
    <p:sldId id="342" r:id="rId35"/>
    <p:sldId id="346" r:id="rId36"/>
    <p:sldId id="344" r:id="rId37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4133" userDrawn="1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4F734A"/>
    <a:srgbClr val="B4C5B0"/>
    <a:srgbClr val="BF9C81"/>
    <a:srgbClr val="C8C7B2"/>
    <a:srgbClr val="076471"/>
    <a:srgbClr val="88919F"/>
    <a:srgbClr val="4B3E31"/>
    <a:srgbClr val="141432"/>
    <a:srgbClr val="96B4EB"/>
    <a:srgbClr val="96B4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14"/>
  </p:normalViewPr>
  <p:slideViewPr>
    <p:cSldViewPr snapToGrid="0" snapToObjects="1" showGuides="1">
      <p:cViewPr varScale="1">
        <p:scale>
          <a:sx n="119" d="100"/>
          <a:sy n="119" d="100"/>
        </p:scale>
        <p:origin x="90" y="348"/>
      </p:cViewPr>
      <p:guideLst>
        <p:guide orient="horz" pos="276"/>
        <p:guide orient="horz" pos="979"/>
        <p:guide orient="horz" pos="4133"/>
        <p:guide orient="horz" pos="870"/>
        <p:guide orient="horz" pos="3589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47" Type="http://schemas.openxmlformats.org/officeDocument/2006/relationships/customXml" Target="../customXml/item4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3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075175109590388E-2"/>
          <c:y val="2.2022025059590604E-2"/>
          <c:w val="0.9079248248904096"/>
          <c:h val="0.8203150146643710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'Ark1'!$B$6</c:f>
              <c:strCache>
                <c:ptCount val="1"/>
                <c:pt idx="0">
                  <c:v>a.e. pr. ha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</c:spPr>
          <c:invertIfNegative val="0"/>
          <c:cat>
            <c:strRef>
              <c:f>'Ark1'!$A$7:$A$10</c:f>
              <c:strCache>
                <c:ptCount val="4"/>
                <c:pt idx="0">
                  <c:v>30 N 
NS 21-24</c:v>
                </c:pt>
                <c:pt idx="1">
                  <c:v>7,5 P
NP 18-20-0</c:v>
                </c:pt>
                <c:pt idx="2">
                  <c:v>15 P
NP 18-20-0</c:v>
                </c:pt>
                <c:pt idx="3">
                  <c:v>30 P
NP 18-20-0</c:v>
                </c:pt>
              </c:strCache>
            </c:strRef>
          </c:cat>
          <c:val>
            <c:numRef>
              <c:f>'Ark1'!$B$7:$B$10</c:f>
              <c:numCache>
                <c:formatCode>General</c:formatCode>
                <c:ptCount val="4"/>
                <c:pt idx="0">
                  <c:v>3.6</c:v>
                </c:pt>
                <c:pt idx="1">
                  <c:v>7.5</c:v>
                </c:pt>
                <c:pt idx="2">
                  <c:v>9.1999999999999993</c:v>
                </c:pt>
                <c:pt idx="3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50-4536-9CF2-174FD1E2B7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6012184"/>
        <c:axId val="516006608"/>
      </c:barChart>
      <c:catAx>
        <c:axId val="516012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6006608"/>
        <c:crosses val="autoZero"/>
        <c:auto val="1"/>
        <c:lblAlgn val="ctr"/>
        <c:lblOffset val="100"/>
        <c:noMultiLvlLbl val="0"/>
      </c:catAx>
      <c:valAx>
        <c:axId val="51600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 err="1"/>
                  <a:t>Merudb</a:t>
                </a:r>
                <a:r>
                  <a:rPr lang="da-DK" dirty="0"/>
                  <a:t>., </a:t>
                </a:r>
                <a:r>
                  <a:rPr lang="da-DK" dirty="0" err="1"/>
                  <a:t>a.e</a:t>
                </a:r>
                <a:r>
                  <a:rPr lang="da-DK" dirty="0"/>
                  <a:t>. pr.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6012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Økonomi!$D$33</c:f>
              <c:strCache>
                <c:ptCount val="1"/>
                <c:pt idx="0">
                  <c:v>Eksport af gylle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-6,1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63-4879-A7A3-AAF2E1A9BC2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+3,7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63-4879-A7A3-AAF2E1A9BC2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-9,9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063-4879-A7A3-AAF2E1A9BC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Økonomi!$A$34:$B$37</c:f>
              <c:multiLvlStrCache>
                <c:ptCount val="4"/>
                <c:lvl>
                  <c:pt idx="0">
                    <c:v>- NP</c:v>
                  </c:pt>
                  <c:pt idx="1">
                    <c:v>+ NP</c:v>
                  </c:pt>
                  <c:pt idx="2">
                    <c:v>- NP</c:v>
                  </c:pt>
                  <c:pt idx="3">
                    <c:v>+ NP</c:v>
                  </c:pt>
                </c:lvl>
                <c:lvl>
                  <c:pt idx="0">
                    <c:v>Trad. nedfældet</c:v>
                  </c:pt>
                  <c:pt idx="2">
                    <c:v>Placeret </c:v>
                  </c:pt>
                </c:lvl>
              </c:multiLvlStrCache>
            </c:multiLvlStrRef>
          </c:cat>
          <c:val>
            <c:numRef>
              <c:f>Økonomi!$D$34:$D$37</c:f>
              <c:numCache>
                <c:formatCode>0.0</c:formatCode>
                <c:ptCount val="4"/>
                <c:pt idx="0">
                  <c:v>129.5</c:v>
                </c:pt>
                <c:pt idx="1">
                  <c:v>123.42820512820514</c:v>
                </c:pt>
                <c:pt idx="2">
                  <c:v>131.8897435897436</c:v>
                </c:pt>
                <c:pt idx="3">
                  <c:v>118.31794871794871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63-4879-A7A3-AAF2E1A9B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0530088"/>
        <c:axId val="440530744"/>
      </c:barChart>
      <c:catAx>
        <c:axId val="440530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40530744"/>
        <c:crosses val="autoZero"/>
        <c:auto val="1"/>
        <c:lblAlgn val="ctr"/>
        <c:lblOffset val="100"/>
        <c:noMultiLvlLbl val="0"/>
      </c:catAx>
      <c:valAx>
        <c:axId val="440530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 err="1"/>
                  <a:t>Nettoudb</a:t>
                </a:r>
                <a:r>
                  <a:rPr lang="da-DK" dirty="0"/>
                  <a:t>., </a:t>
                </a:r>
                <a:r>
                  <a:rPr lang="da-DK" dirty="0" err="1"/>
                  <a:t>a.e</a:t>
                </a:r>
                <a:r>
                  <a:rPr lang="da-DK" dirty="0"/>
                  <a:t>. pr.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40530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'Flere års forsøg'!$J$6:$J$9</c:f>
              <c:strCache>
                <c:ptCount val="4"/>
                <c:pt idx="0">
                  <c:v>-NI
-NP
7 fsg. 2016-18</c:v>
                </c:pt>
                <c:pt idx="1">
                  <c:v>+NI
-NP
4 fsg. 2019</c:v>
                </c:pt>
                <c:pt idx="2">
                  <c:v>+NI
+NP
8 fsg. 2016-19</c:v>
                </c:pt>
                <c:pt idx="3">
                  <c:v>+NI
+NP trad. nedfældning
-NP placering
7 forsøg</c:v>
                </c:pt>
              </c:strCache>
            </c:strRef>
          </c:cat>
          <c:val>
            <c:numRef>
              <c:f>'Flere års forsøg'!$K$6:$K$9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21BD-4F7C-97DD-C6F3E4E80BDC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'Flere års forsøg'!$J$6:$J$9</c:f>
              <c:strCache>
                <c:ptCount val="4"/>
                <c:pt idx="0">
                  <c:v>-NI
-NP
7 fsg. 2016-18</c:v>
                </c:pt>
                <c:pt idx="1">
                  <c:v>+NI
-NP
4 fsg. 2019</c:v>
                </c:pt>
                <c:pt idx="2">
                  <c:v>+NI
+NP
8 fsg. 2016-19</c:v>
                </c:pt>
                <c:pt idx="3">
                  <c:v>+NI
+NP trad. nedfældning
-NP placering
7 forsøg</c:v>
                </c:pt>
              </c:strCache>
            </c:strRef>
          </c:cat>
          <c:val>
            <c:numRef>
              <c:f>'Flere års forsøg'!$L$6:$L$9</c:f>
              <c:numCache>
                <c:formatCode>General</c:formatCode>
                <c:ptCount val="4"/>
                <c:pt idx="0">
                  <c:v>4.7</c:v>
                </c:pt>
                <c:pt idx="1">
                  <c:v>7.3</c:v>
                </c:pt>
                <c:pt idx="2">
                  <c:v>5.6</c:v>
                </c:pt>
                <c:pt idx="3">
                  <c:v>-0.4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D-4F7C-97DD-C6F3E4E80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0302168"/>
        <c:axId val="430305776"/>
      </c:barChart>
      <c:catAx>
        <c:axId val="430302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30305776"/>
        <c:crosses val="autoZero"/>
        <c:auto val="1"/>
        <c:lblAlgn val="ctr"/>
        <c:lblOffset val="100"/>
        <c:noMultiLvlLbl val="0"/>
      </c:catAx>
      <c:valAx>
        <c:axId val="43030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Merudb. for placering af gylle, a.e./ha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30302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9799840"/>
        <c:axId val="539800496"/>
      </c:barChart>
      <c:catAx>
        <c:axId val="53979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39800496"/>
        <c:crosses val="autoZero"/>
        <c:auto val="1"/>
        <c:lblAlgn val="ctr"/>
        <c:lblOffset val="100"/>
        <c:noMultiLvlLbl val="0"/>
      </c:catAx>
      <c:valAx>
        <c:axId val="53980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39799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01-4608-8B2D-E627DA46B1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+2,5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01-4608-8B2D-E627DA46B19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01-4608-8B2D-E627DA46B1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+3,9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01-4608-8B2D-E627DA46B19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01-4608-8B2D-E627DA46B19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+3,9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01-4608-8B2D-E627DA46B1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'Ark1'!$A$4:$B$9</c:f>
              <c:multiLvlStrCache>
                <c:ptCount val="6"/>
                <c:lvl>
                  <c:pt idx="0">
                    <c:v>-Vizura</c:v>
                  </c:pt>
                  <c:pt idx="1">
                    <c:v>+Vizura</c:v>
                  </c:pt>
                  <c:pt idx="2">
                    <c:v>-Vizura</c:v>
                  </c:pt>
                  <c:pt idx="3">
                    <c:v>+Vizura</c:v>
                  </c:pt>
                  <c:pt idx="4">
                    <c:v>-Vizura</c:v>
                  </c:pt>
                  <c:pt idx="5">
                    <c:v>+Vizura</c:v>
                  </c:pt>
                </c:lvl>
                <c:lvl>
                  <c:pt idx="0">
                    <c:v>Rågylle
- NP-gødning</c:v>
                  </c:pt>
                  <c:pt idx="2">
                    <c:v>Rågylle
+NP-gødning</c:v>
                  </c:pt>
                  <c:pt idx="4">
                    <c:v>Afgasset gylle
+NP-gødning</c:v>
                  </c:pt>
                </c:lvl>
              </c:multiLvlStrCache>
            </c:multiLvlStrRef>
          </c:cat>
          <c:val>
            <c:numRef>
              <c:f>'Ark1'!$C$4:$C$9</c:f>
              <c:numCache>
                <c:formatCode>General</c:formatCode>
                <c:ptCount val="6"/>
                <c:pt idx="0">
                  <c:v>126.9</c:v>
                </c:pt>
                <c:pt idx="1">
                  <c:v>129.4</c:v>
                </c:pt>
                <c:pt idx="2">
                  <c:v>136.9</c:v>
                </c:pt>
                <c:pt idx="3">
                  <c:v>140.80000000000001</c:v>
                </c:pt>
                <c:pt idx="4">
                  <c:v>132.1</c:v>
                </c:pt>
                <c:pt idx="5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01-4608-8B2D-E627DA46B1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9799840"/>
        <c:axId val="539800496"/>
      </c:barChart>
      <c:catAx>
        <c:axId val="53979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39800496"/>
        <c:crosses val="autoZero"/>
        <c:auto val="1"/>
        <c:lblAlgn val="ctr"/>
        <c:lblOffset val="100"/>
        <c:noMultiLvlLbl val="0"/>
      </c:catAx>
      <c:valAx>
        <c:axId val="53980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 err="1"/>
                  <a:t>a.e</a:t>
                </a:r>
                <a:r>
                  <a:rPr lang="da-DK" dirty="0"/>
                  <a:t>. pr.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39799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9863616851175"/>
          <c:y val="5.7072454489133465E-2"/>
          <c:w val="0.82523029178826157"/>
          <c:h val="0.838487076823069"/>
        </c:manualLayout>
      </c:layout>
      <c:scatterChart>
        <c:scatterStyle val="smoothMarker"/>
        <c:varyColors val="0"/>
        <c:ser>
          <c:idx val="0"/>
          <c:order val="0"/>
          <c:spPr>
            <a:ln w="603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'Ark1'!$B$17:$B$25</c:f>
              <c:numCache>
                <c:formatCode>General</c:formatCode>
                <c:ptCount val="9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105</c:v>
                </c:pt>
                <c:pt idx="5">
                  <c:v>120</c:v>
                </c:pt>
                <c:pt idx="6">
                  <c:v>130</c:v>
                </c:pt>
                <c:pt idx="7">
                  <c:v>150</c:v>
                </c:pt>
                <c:pt idx="8">
                  <c:v>180</c:v>
                </c:pt>
              </c:numCache>
            </c:numRef>
          </c:xVal>
          <c:yVal>
            <c:numRef>
              <c:f>'Ark1'!$C$17:$C$25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17</c:v>
                </c:pt>
                <c:pt idx="4">
                  <c:v>47</c:v>
                </c:pt>
                <c:pt idx="5">
                  <c:v>64</c:v>
                </c:pt>
                <c:pt idx="6">
                  <c:v>74</c:v>
                </c:pt>
                <c:pt idx="7">
                  <c:v>97</c:v>
                </c:pt>
                <c:pt idx="8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43D-4C63-B83F-07DE7AC73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6511064"/>
        <c:axId val="516514344"/>
      </c:scatterChart>
      <c:valAx>
        <c:axId val="516511064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6514344"/>
        <c:crosses val="autoZero"/>
        <c:crossBetween val="midCat"/>
        <c:majorUnit val="30"/>
      </c:valAx>
      <c:valAx>
        <c:axId val="51651434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% af total optagelse af kvælstof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6511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2F1-417E-BFB4-545ED5A10D8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F1-417E-BFB4-545ED5A10D8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+2,5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F1-417E-BFB4-545ED5A10D8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+1,8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F1-417E-BFB4-545ED5A10D8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+3,7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F1-417E-BFB4-545ED5A10D8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+10,3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F1-417E-BFB4-545ED5A10D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'Ark1'!$A$57:$A$62</c:f>
              <c:strCache>
                <c:ptCount val="6"/>
                <c:pt idx="0">
                  <c:v>1/4: 1N trad. -V</c:v>
                </c:pt>
                <c:pt idx="1">
                  <c:v>1/4: 1N trad. +V.</c:v>
                </c:pt>
                <c:pt idx="2">
                  <c:v>1/5: 1N trad. +V.</c:v>
                </c:pt>
                <c:pt idx="3">
                  <c:v>1/5: 1/2 N trad. +V.
14/6: 1/2 N, pH 6,4</c:v>
                </c:pt>
                <c:pt idx="4">
                  <c:v>1/5: 1/2 N plac. +V.
14/6: 1/2 N, pH 6,4</c:v>
                </c:pt>
                <c:pt idx="5">
                  <c:v>1/5: 1N placeret +V.</c:v>
                </c:pt>
              </c:strCache>
            </c:strRef>
          </c:cat>
          <c:val>
            <c:numRef>
              <c:f>'Ark1'!$B$57:$B$62</c:f>
              <c:numCache>
                <c:formatCode>0.0</c:formatCode>
                <c:ptCount val="6"/>
                <c:pt idx="0">
                  <c:v>161.522003055</c:v>
                </c:pt>
                <c:pt idx="1">
                  <c:v>166.02262293500002</c:v>
                </c:pt>
                <c:pt idx="2">
                  <c:v>164.008433685</c:v>
                </c:pt>
                <c:pt idx="3">
                  <c:v>163.24524898499999</c:v>
                </c:pt>
                <c:pt idx="4">
                  <c:v>165.25954904</c:v>
                </c:pt>
                <c:pt idx="5">
                  <c:v>171.77749076000001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F1-417E-BFB4-545ED5A10D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5904000"/>
        <c:axId val="415903672"/>
      </c:barChart>
      <c:catAx>
        <c:axId val="41590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15903672"/>
        <c:crosses val="autoZero"/>
        <c:auto val="1"/>
        <c:lblAlgn val="ctr"/>
        <c:lblOffset val="100"/>
        <c:noMultiLvlLbl val="0"/>
      </c:catAx>
      <c:valAx>
        <c:axId val="415903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 err="1"/>
                  <a:t>a.e</a:t>
                </a:r>
                <a:r>
                  <a:rPr lang="da-DK" dirty="0"/>
                  <a:t>. pr.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159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14904476659695"/>
          <c:y val="4.5755582748721109E-2"/>
          <c:w val="0.82523029178826157"/>
          <c:h val="0.838487076823069"/>
        </c:manualLayout>
      </c:layout>
      <c:scatterChart>
        <c:scatterStyle val="smoothMarker"/>
        <c:varyColors val="0"/>
        <c:ser>
          <c:idx val="0"/>
          <c:order val="0"/>
          <c:spPr>
            <a:ln w="603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'Ark1'!$B$17:$B$25</c:f>
              <c:numCache>
                <c:formatCode>General</c:formatCode>
                <c:ptCount val="9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105</c:v>
                </c:pt>
                <c:pt idx="5">
                  <c:v>120</c:v>
                </c:pt>
                <c:pt idx="6">
                  <c:v>130</c:v>
                </c:pt>
                <c:pt idx="7">
                  <c:v>150</c:v>
                </c:pt>
                <c:pt idx="8">
                  <c:v>180</c:v>
                </c:pt>
              </c:numCache>
            </c:numRef>
          </c:xVal>
          <c:yVal>
            <c:numRef>
              <c:f>'Ark1'!$C$17:$C$25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17</c:v>
                </c:pt>
                <c:pt idx="4">
                  <c:v>47</c:v>
                </c:pt>
                <c:pt idx="5">
                  <c:v>64</c:v>
                </c:pt>
                <c:pt idx="6">
                  <c:v>74</c:v>
                </c:pt>
                <c:pt idx="7">
                  <c:v>97</c:v>
                </c:pt>
                <c:pt idx="8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43D-4C63-B83F-07DE7AC73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6511064"/>
        <c:axId val="516514344"/>
      </c:scatterChart>
      <c:valAx>
        <c:axId val="516511064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6514344"/>
        <c:crosses val="autoZero"/>
        <c:crossBetween val="midCat"/>
        <c:majorUnit val="30"/>
      </c:valAx>
      <c:valAx>
        <c:axId val="51651434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% af total optagelse af kvælstof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6511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'13. sept'!$C$3</c:f>
              <c:strCache>
                <c:ptCount val="1"/>
                <c:pt idx="0">
                  <c:v>13. sept.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'13. sept'!$B$4:$B$8</c:f>
              <c:strCache>
                <c:ptCount val="5"/>
                <c:pt idx="0">
                  <c:v>Alm. rajgræs
6 uger efter
st. 17</c:v>
                </c:pt>
                <c:pt idx="1">
                  <c:v>Alm. rajgræs
4 uger efter
st. 14</c:v>
                </c:pt>
                <c:pt idx="2">
                  <c:v>Alm. rajgræs + cikorie
4 uger efter
st. 14</c:v>
                </c:pt>
                <c:pt idx="3">
                  <c:v>Strandsvingel
2 uger efter</c:v>
                </c:pt>
                <c:pt idx="4">
                  <c:v>Strandsvingel
v. såning</c:v>
                </c:pt>
              </c:strCache>
            </c:strRef>
          </c:cat>
          <c:val>
            <c:numRef>
              <c:f>'13. sept'!$C$4:$C$8</c:f>
              <c:numCache>
                <c:formatCode>General</c:formatCode>
                <c:ptCount val="5"/>
                <c:pt idx="0">
                  <c:v>4.4000000000000004</c:v>
                </c:pt>
                <c:pt idx="1">
                  <c:v>54.4</c:v>
                </c:pt>
                <c:pt idx="2">
                  <c:v>58.8</c:v>
                </c:pt>
                <c:pt idx="3">
                  <c:v>61.3</c:v>
                </c:pt>
                <c:pt idx="4">
                  <c:v>56.9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52-490A-814D-C9ABADC95C9B}"/>
            </c:ext>
          </c:extLst>
        </c:ser>
        <c:ser>
          <c:idx val="1"/>
          <c:order val="1"/>
          <c:tx>
            <c:strRef>
              <c:f>'13. sept'!$D$3</c:f>
              <c:strCache>
                <c:ptCount val="1"/>
                <c:pt idx="0">
                  <c:v>15. nov.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'13. sept'!$B$4:$B$8</c:f>
              <c:strCache>
                <c:ptCount val="5"/>
                <c:pt idx="0">
                  <c:v>Alm. rajgræs
6 uger efter
st. 17</c:v>
                </c:pt>
                <c:pt idx="1">
                  <c:v>Alm. rajgræs
4 uger efter
st. 14</c:v>
                </c:pt>
                <c:pt idx="2">
                  <c:v>Alm. rajgræs + cikorie
4 uger efter
st. 14</c:v>
                </c:pt>
                <c:pt idx="3">
                  <c:v>Strandsvingel
2 uger efter</c:v>
                </c:pt>
                <c:pt idx="4">
                  <c:v>Strandsvingel
v. såning</c:v>
                </c:pt>
              </c:strCache>
            </c:strRef>
          </c:cat>
          <c:val>
            <c:numRef>
              <c:f>'13. sept'!$D$4:$D$8</c:f>
              <c:numCache>
                <c:formatCode>General</c:formatCode>
                <c:ptCount val="5"/>
                <c:pt idx="0">
                  <c:v>21.9</c:v>
                </c:pt>
                <c:pt idx="1">
                  <c:v>54.4</c:v>
                </c:pt>
                <c:pt idx="2">
                  <c:v>63.8</c:v>
                </c:pt>
                <c:pt idx="3">
                  <c:v>91.2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52-490A-814D-C9ABADC95C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5043856"/>
        <c:axId val="515048776"/>
      </c:barChart>
      <c:catAx>
        <c:axId val="51504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5048776"/>
        <c:crosses val="autoZero"/>
        <c:auto val="1"/>
        <c:lblAlgn val="ctr"/>
        <c:lblOffset val="100"/>
        <c:noMultiLvlLbl val="0"/>
      </c:catAx>
      <c:valAx>
        <c:axId val="515048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Pct. dækning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504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3C5BE8-E9B7-4178-B718-1F7127BA61D1}" type="VALUE">
                      <a:rPr lang="en-US" smtClean="0"/>
                      <a:pPr>
                        <a:defRPr b="1"/>
                      </a:pPr>
                      <a:t>[VÆRDI]</a:t>
                    </a:fld>
                    <a:r>
                      <a:rPr lang="en-US" dirty="0"/>
                      <a:t>,0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0FE-4ACC-BF14-F2FD546796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-1,2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FE-4ACC-BF14-F2FD546796A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-0,7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FE-4ACC-BF14-F2FD546796A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-3,7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FE-4ACC-BF14-F2FD546796A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-3,2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FE-4ACC-BF14-F2FD546796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'13. sept'!$B$16:$B$20</c:f>
              <c:strCache>
                <c:ptCount val="5"/>
                <c:pt idx="0">
                  <c:v>Alm. rajgræs
6 uger efter
st. 17</c:v>
                </c:pt>
                <c:pt idx="1">
                  <c:v>Alm. rajgræs
4 uger efter
st. 14</c:v>
                </c:pt>
                <c:pt idx="2">
                  <c:v>Alm. rajgræs + cikorie
4 uger efter
st. 14</c:v>
                </c:pt>
                <c:pt idx="3">
                  <c:v>Strandsvingel
2 uger efter</c:v>
                </c:pt>
                <c:pt idx="4">
                  <c:v>Strandsvingel
v. såning</c:v>
                </c:pt>
              </c:strCache>
            </c:strRef>
          </c:cat>
          <c:val>
            <c:numRef>
              <c:f>'13. sept'!$C$16:$C$20</c:f>
              <c:numCache>
                <c:formatCode>General</c:formatCode>
                <c:ptCount val="5"/>
                <c:pt idx="0">
                  <c:v>164</c:v>
                </c:pt>
                <c:pt idx="1">
                  <c:v>162.80000000000001</c:v>
                </c:pt>
                <c:pt idx="2">
                  <c:v>163.30000000000001</c:v>
                </c:pt>
                <c:pt idx="3">
                  <c:v>160.30000000000001</c:v>
                </c:pt>
                <c:pt idx="4">
                  <c:v>160.80000000000001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FE-4ACC-BF14-F2FD54679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5072720"/>
        <c:axId val="515068456"/>
      </c:barChart>
      <c:catAx>
        <c:axId val="51507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5068456"/>
        <c:crosses val="autoZero"/>
        <c:auto val="1"/>
        <c:lblAlgn val="ctr"/>
        <c:lblOffset val="100"/>
        <c:noMultiLvlLbl val="0"/>
      </c:catAx>
      <c:valAx>
        <c:axId val="515068456"/>
        <c:scaling>
          <c:orientation val="minMax"/>
          <c:min val="1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a.e. pr.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5072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'13. sept'!$C$24</c:f>
              <c:strCache>
                <c:ptCount val="1"/>
                <c:pt idx="0">
                  <c:v>13. sept.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'13. sept'!$B$25:$B$28</c:f>
              <c:strCache>
                <c:ptCount val="4"/>
                <c:pt idx="0">
                  <c:v>Alm. rajgræs
6 uger efter
st. 17</c:v>
                </c:pt>
                <c:pt idx="1">
                  <c:v>Alm. rajgræs
4 uger efter
st. 14</c:v>
                </c:pt>
                <c:pt idx="2">
                  <c:v>Alm. rajgræs + cikorie
4 uger efter
st. 14</c:v>
                </c:pt>
                <c:pt idx="3">
                  <c:v>Strandsvingel
v. såning</c:v>
                </c:pt>
              </c:strCache>
            </c:strRef>
          </c:cat>
          <c:val>
            <c:numRef>
              <c:f>'13. sept'!$C$25:$C$28</c:f>
              <c:numCache>
                <c:formatCode>General</c:formatCode>
                <c:ptCount val="4"/>
                <c:pt idx="0">
                  <c:v>3</c:v>
                </c:pt>
                <c:pt idx="1">
                  <c:v>9</c:v>
                </c:pt>
                <c:pt idx="2">
                  <c:v>20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A7-4CA4-ABFB-7B98B0107F47}"/>
            </c:ext>
          </c:extLst>
        </c:ser>
        <c:ser>
          <c:idx val="1"/>
          <c:order val="1"/>
          <c:tx>
            <c:strRef>
              <c:f>'13. sept'!$D$24</c:f>
              <c:strCache>
                <c:ptCount val="1"/>
                <c:pt idx="0">
                  <c:v>15. nov.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'13. sept'!$B$25:$B$28</c:f>
              <c:strCache>
                <c:ptCount val="4"/>
                <c:pt idx="0">
                  <c:v>Alm. rajgræs
6 uger efter
st. 17</c:v>
                </c:pt>
                <c:pt idx="1">
                  <c:v>Alm. rajgræs
4 uger efter
st. 14</c:v>
                </c:pt>
                <c:pt idx="2">
                  <c:v>Alm. rajgræs + cikorie
4 uger efter
st. 14</c:v>
                </c:pt>
                <c:pt idx="3">
                  <c:v>Strandsvingel
v. såning</c:v>
                </c:pt>
              </c:strCache>
            </c:strRef>
          </c:cat>
          <c:val>
            <c:numRef>
              <c:f>'13. sept'!$D$25:$D$28</c:f>
              <c:numCache>
                <c:formatCode>General</c:formatCode>
                <c:ptCount val="4"/>
                <c:pt idx="0">
                  <c:v>4</c:v>
                </c:pt>
                <c:pt idx="1">
                  <c:v>15</c:v>
                </c:pt>
                <c:pt idx="2">
                  <c:v>29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A7-4CA4-ABFB-7B98B0107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5042216"/>
        <c:axId val="515044184"/>
      </c:barChart>
      <c:catAx>
        <c:axId val="515042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5044184"/>
        <c:crosses val="autoZero"/>
        <c:auto val="1"/>
        <c:lblAlgn val="ctr"/>
        <c:lblOffset val="100"/>
        <c:noMultiLvlLbl val="0"/>
      </c:catAx>
      <c:valAx>
        <c:axId val="51504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/>
                  <a:t>% dækning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5042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410664891592279"/>
          <c:y val="0"/>
          <c:w val="0.57536313219944601"/>
          <c:h val="0.7498470168461035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'Ark1'!$A$17:$A$23</c:f>
              <c:strCache>
                <c:ptCount val="7"/>
                <c:pt idx="0">
                  <c:v>Flex Basis NP 5-8 m. S, B, Zn, Cu</c:v>
                </c:pt>
                <c:pt idx="1">
                  <c:v>Flex Basis 16-6 m. S, B, Zn, Mn</c:v>
                </c:pt>
                <c:pt idx="2">
                  <c:v>NP 26-6 m. S, B, Zn</c:v>
                </c:pt>
                <c:pt idx="3">
                  <c:v>Bio NP 5-8</c:v>
                </c:pt>
                <c:pt idx="4">
                  <c:v>Dangødning 17-7 m. S </c:v>
                </c:pt>
                <c:pt idx="5">
                  <c:v>NP 18-20-0</c:v>
                </c:pt>
                <c:pt idx="6">
                  <c:v>NP 18-20-0 m. NutraxP+</c:v>
                </c:pt>
              </c:strCache>
            </c:strRef>
          </c:cat>
          <c:val>
            <c:numRef>
              <c:f>'Ark1'!$B$17:$B$23</c:f>
              <c:numCache>
                <c:formatCode>General</c:formatCode>
                <c:ptCount val="7"/>
                <c:pt idx="0">
                  <c:v>0.1</c:v>
                </c:pt>
                <c:pt idx="1">
                  <c:v>0.5</c:v>
                </c:pt>
                <c:pt idx="2">
                  <c:v>0.8</c:v>
                </c:pt>
                <c:pt idx="3">
                  <c:v>1.9</c:v>
                </c:pt>
                <c:pt idx="4">
                  <c:v>3.6</c:v>
                </c:pt>
                <c:pt idx="5">
                  <c:v>3.9</c:v>
                </c:pt>
                <c:pt idx="6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E9-4C47-A83E-6C3DBFE3F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3767888"/>
        <c:axId val="523771168"/>
      </c:barChart>
      <c:catAx>
        <c:axId val="523767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23771168"/>
        <c:crosses val="autoZero"/>
        <c:auto val="1"/>
        <c:lblAlgn val="ctr"/>
        <c:lblOffset val="100"/>
        <c:noMultiLvlLbl val="0"/>
      </c:catAx>
      <c:valAx>
        <c:axId val="523771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 err="1"/>
                  <a:t>Merudb</a:t>
                </a:r>
                <a:r>
                  <a:rPr lang="da-DK" dirty="0"/>
                  <a:t>., </a:t>
                </a:r>
                <a:r>
                  <a:rPr lang="da-DK" dirty="0" err="1"/>
                  <a:t>a.e</a:t>
                </a:r>
                <a:r>
                  <a:rPr lang="da-DK" dirty="0"/>
                  <a:t>. pr.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2376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24B767F-C7E7-495C-9BEF-1EC89479465D}" type="VALUE">
                      <a:rPr lang="en-US" b="1"/>
                      <a:pPr/>
                      <a:t>[VÆRDI]</a:t>
                    </a:fld>
                    <a:endParaRPr lang="da-DK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83A-4F30-A91A-113A65B633E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-4,1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3A-4F30-A91A-113A65B633E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-0,8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3A-4F30-A91A-113A65B633E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+4,7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3A-4F30-A91A-113A65B633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'13. sept'!$B$33:$B$36</c:f>
              <c:strCache>
                <c:ptCount val="4"/>
                <c:pt idx="0">
                  <c:v>1/5: 1N +Vizura</c:v>
                </c:pt>
                <c:pt idx="1">
                  <c:v>Ingen gylle</c:v>
                </c:pt>
                <c:pt idx="2">
                  <c:v>Vizura 1/5
Ingen gylle</c:v>
                </c:pt>
                <c:pt idx="3">
                  <c:v>Vizura 27/2
Ingen gylle</c:v>
                </c:pt>
              </c:strCache>
            </c:strRef>
          </c:cat>
          <c:val>
            <c:numRef>
              <c:f>'13. sept'!$C$33:$C$36</c:f>
              <c:numCache>
                <c:formatCode>General</c:formatCode>
                <c:ptCount val="4"/>
                <c:pt idx="0">
                  <c:v>182.5</c:v>
                </c:pt>
                <c:pt idx="1">
                  <c:v>178.4</c:v>
                </c:pt>
                <c:pt idx="2">
                  <c:v>181.7</c:v>
                </c:pt>
                <c:pt idx="3">
                  <c:v>187.2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3A-4F30-A91A-113A65B633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5075672"/>
        <c:axId val="515079608"/>
      </c:barChart>
      <c:catAx>
        <c:axId val="51507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5079608"/>
        <c:crosses val="autoZero"/>
        <c:auto val="1"/>
        <c:lblAlgn val="ctr"/>
        <c:lblOffset val="100"/>
        <c:noMultiLvlLbl val="0"/>
      </c:catAx>
      <c:valAx>
        <c:axId val="515079608"/>
        <c:scaling>
          <c:orientation val="minMax"/>
          <c:min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 err="1"/>
                  <a:t>a.e</a:t>
                </a:r>
                <a:r>
                  <a:rPr lang="da-DK" dirty="0"/>
                  <a:t>. pr.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5075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7257116108013"/>
          <c:y val="0.1461324396597318"/>
          <c:w val="0.85447368548497005"/>
          <c:h val="0.73596753127922043"/>
        </c:manualLayout>
      </c:layout>
      <c:scatterChart>
        <c:scatterStyle val="lineMarker"/>
        <c:varyColors val="0"/>
        <c:ser>
          <c:idx val="0"/>
          <c:order val="0"/>
          <c:tx>
            <c:strRef>
              <c:f>'Ark1'!$D$37</c:f>
              <c:strCache>
                <c:ptCount val="1"/>
                <c:pt idx="0">
                  <c:v>Merudbytte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accent1"/>
              </a:solidFill>
            </c:spPr>
          </c:marker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00-2778-474A-B452-83A4909B3CEB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01-2778-474A-B452-83A4909B3CEB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02-2778-474A-B452-83A4909B3CEB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03-2778-474A-B452-83A4909B3CEB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04-2778-474A-B452-83A4909B3CEB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05-2778-474A-B452-83A4909B3CEB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06-2778-474A-B452-83A4909B3CEB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07-2778-474A-B452-83A4909B3CEB}"/>
              </c:ext>
            </c:extLst>
          </c:dPt>
          <c:dPt>
            <c:idx val="48"/>
            <c:bubble3D val="0"/>
            <c:extLst>
              <c:ext xmlns:c16="http://schemas.microsoft.com/office/drawing/2014/chart" uri="{C3380CC4-5D6E-409C-BE32-E72D297353CC}">
                <c16:uniqueId val="{00000008-2778-474A-B452-83A4909B3CEB}"/>
              </c:ext>
            </c:extLst>
          </c:dPt>
          <c:dPt>
            <c:idx val="50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2778-474A-B452-83A4909B3CEB}"/>
              </c:ext>
            </c:extLst>
          </c:dPt>
          <c:dPt>
            <c:idx val="54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2778-474A-B452-83A4909B3CEB}"/>
              </c:ext>
            </c:extLst>
          </c:dPt>
          <c:dPt>
            <c:idx val="56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2778-474A-B452-83A4909B3CEB}"/>
              </c:ext>
            </c:extLst>
          </c:dPt>
          <c:dPt>
            <c:idx val="57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2778-474A-B452-83A4909B3CEB}"/>
              </c:ext>
            </c:extLst>
          </c:dPt>
          <c:dPt>
            <c:idx val="58"/>
            <c:bubble3D val="0"/>
            <c:extLst>
              <c:ext xmlns:c16="http://schemas.microsoft.com/office/drawing/2014/chart" uri="{C3380CC4-5D6E-409C-BE32-E72D297353CC}">
                <c16:uniqueId val="{0000000D-2778-474A-B452-83A4909B3CEB}"/>
              </c:ext>
            </c:extLst>
          </c:dPt>
          <c:dPt>
            <c:idx val="59"/>
            <c:bubble3D val="0"/>
            <c:extLst>
              <c:ext xmlns:c16="http://schemas.microsoft.com/office/drawing/2014/chart" uri="{C3380CC4-5D6E-409C-BE32-E72D297353CC}">
                <c16:uniqueId val="{0000000E-2778-474A-B452-83A4909B3CEB}"/>
              </c:ext>
            </c:extLst>
          </c:dPt>
          <c:dPt>
            <c:idx val="60"/>
            <c:bubble3D val="0"/>
            <c:extLst>
              <c:ext xmlns:c16="http://schemas.microsoft.com/office/drawing/2014/chart" uri="{C3380CC4-5D6E-409C-BE32-E72D297353CC}">
                <c16:uniqueId val="{0000000F-2778-474A-B452-83A4909B3CEB}"/>
              </c:ext>
            </c:extLst>
          </c:dPt>
          <c:dPt>
            <c:idx val="61"/>
            <c:bubble3D val="0"/>
            <c:extLst>
              <c:ext xmlns:c16="http://schemas.microsoft.com/office/drawing/2014/chart" uri="{C3380CC4-5D6E-409C-BE32-E72D297353CC}">
                <c16:uniqueId val="{00000010-2778-474A-B452-83A4909B3CEB}"/>
              </c:ext>
            </c:extLst>
          </c:dPt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011-2778-474A-B452-83A4909B3CEB}"/>
              </c:ext>
            </c:extLst>
          </c:dPt>
          <c:dPt>
            <c:idx val="67"/>
            <c:bubble3D val="0"/>
            <c:extLst>
              <c:ext xmlns:c16="http://schemas.microsoft.com/office/drawing/2014/chart" uri="{C3380CC4-5D6E-409C-BE32-E72D297353CC}">
                <c16:uniqueId val="{00000012-2778-474A-B452-83A4909B3CEB}"/>
              </c:ext>
            </c:extLst>
          </c:dPt>
          <c:dPt>
            <c:idx val="71"/>
            <c:bubble3D val="0"/>
            <c:extLst>
              <c:ext xmlns:c16="http://schemas.microsoft.com/office/drawing/2014/chart" uri="{C3380CC4-5D6E-409C-BE32-E72D297353CC}">
                <c16:uniqueId val="{00000013-2778-474A-B452-83A4909B3CEB}"/>
              </c:ext>
            </c:extLst>
          </c:dPt>
          <c:dPt>
            <c:idx val="72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2778-474A-B452-83A4909B3CEB}"/>
              </c:ext>
            </c:extLst>
          </c:dPt>
          <c:dPt>
            <c:idx val="73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2778-474A-B452-83A4909B3CEB}"/>
              </c:ext>
            </c:extLst>
          </c:dPt>
          <c:dPt>
            <c:idx val="74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2778-474A-B452-83A4909B3CEB}"/>
              </c:ext>
            </c:extLst>
          </c:dPt>
          <c:dPt>
            <c:idx val="75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2778-474A-B452-83A4909B3CEB}"/>
              </c:ext>
            </c:extLst>
          </c:dPt>
          <c:dPt>
            <c:idx val="76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2778-474A-B452-83A4909B3CEB}"/>
              </c:ext>
            </c:extLst>
          </c:dPt>
          <c:dPt>
            <c:idx val="85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2778-474A-B452-83A4909B3CEB}"/>
              </c:ext>
            </c:extLst>
          </c:dPt>
          <c:dPt>
            <c:idx val="86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2778-474A-B452-83A4909B3CEB}"/>
              </c:ext>
            </c:extLst>
          </c:dPt>
          <c:dPt>
            <c:idx val="87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B-2778-474A-B452-83A4909B3CEB}"/>
              </c:ext>
            </c:extLst>
          </c:dPt>
          <c:dPt>
            <c:idx val="88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C-2778-474A-B452-83A4909B3CEB}"/>
              </c:ext>
            </c:extLst>
          </c:dPt>
          <c:dPt>
            <c:idx val="89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D-2778-474A-B452-83A4909B3CEB}"/>
              </c:ext>
            </c:extLst>
          </c:dPt>
          <c:dPt>
            <c:idx val="90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E-2778-474A-B452-83A4909B3CEB}"/>
              </c:ext>
            </c:extLst>
          </c:dPt>
          <c:dPt>
            <c:idx val="92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F-2778-474A-B452-83A4909B3CEB}"/>
              </c:ext>
            </c:extLst>
          </c:dPt>
          <c:dPt>
            <c:idx val="94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0-2778-474A-B452-83A4909B3CEB}"/>
              </c:ext>
            </c:extLst>
          </c:dPt>
          <c:dPt>
            <c:idx val="96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1-2778-474A-B452-83A4909B3CEB}"/>
              </c:ext>
            </c:extLst>
          </c:dPt>
          <c:dPt>
            <c:idx val="97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2-2778-474A-B452-83A4909B3CEB}"/>
              </c:ext>
            </c:extLst>
          </c:dPt>
          <c:dPt>
            <c:idx val="110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3-2778-474A-B452-83A4909B3CEB}"/>
              </c:ext>
            </c:extLst>
          </c:dPt>
          <c:dPt>
            <c:idx val="111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4-2778-474A-B452-83A4909B3CEB}"/>
              </c:ext>
            </c:extLst>
          </c:dPt>
          <c:trendline>
            <c:trendlineType val="log"/>
            <c:dispRSqr val="0"/>
            <c:dispEq val="0"/>
          </c:trendline>
          <c:trendline>
            <c:trendlineType val="log"/>
            <c:dispRSqr val="0"/>
            <c:dispEq val="0"/>
          </c:trendline>
          <c:trendline>
            <c:trendlineType val="log"/>
            <c:dispRSqr val="0"/>
            <c:dispEq val="0"/>
          </c:trendline>
          <c:xVal>
            <c:numRef>
              <c:f>'Ark1'!$C$38:$C$150</c:f>
              <c:numCache>
                <c:formatCode>General</c:formatCode>
                <c:ptCount val="1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7.5</c:v>
                </c:pt>
                <c:pt idx="46">
                  <c:v>7.5</c:v>
                </c:pt>
                <c:pt idx="47">
                  <c:v>7.5</c:v>
                </c:pt>
                <c:pt idx="48">
                  <c:v>7.5</c:v>
                </c:pt>
                <c:pt idx="49">
                  <c:v>7.5</c:v>
                </c:pt>
                <c:pt idx="50">
                  <c:v>7.5</c:v>
                </c:pt>
                <c:pt idx="51">
                  <c:v>7.5</c:v>
                </c:pt>
                <c:pt idx="52">
                  <c:v>7.5</c:v>
                </c:pt>
                <c:pt idx="53">
                  <c:v>7.5</c:v>
                </c:pt>
                <c:pt idx="54">
                  <c:v>7.5</c:v>
                </c:pt>
                <c:pt idx="55">
                  <c:v>7.5</c:v>
                </c:pt>
                <c:pt idx="56">
                  <c:v>7.5</c:v>
                </c:pt>
                <c:pt idx="57">
                  <c:v>7.5</c:v>
                </c:pt>
                <c:pt idx="58">
                  <c:v>10</c:v>
                </c:pt>
                <c:pt idx="59">
                  <c:v>10</c:v>
                </c:pt>
                <c:pt idx="60">
                  <c:v>10</c:v>
                </c:pt>
                <c:pt idx="61">
                  <c:v>10</c:v>
                </c:pt>
                <c:pt idx="63">
                  <c:v>10</c:v>
                </c:pt>
                <c:pt idx="64">
                  <c:v>10</c:v>
                </c:pt>
                <c:pt idx="65">
                  <c:v>10</c:v>
                </c:pt>
                <c:pt idx="66">
                  <c:v>10</c:v>
                </c:pt>
                <c:pt idx="67">
                  <c:v>10</c:v>
                </c:pt>
                <c:pt idx="68">
                  <c:v>10</c:v>
                </c:pt>
                <c:pt idx="69">
                  <c:v>15</c:v>
                </c:pt>
                <c:pt idx="70">
                  <c:v>15</c:v>
                </c:pt>
                <c:pt idx="71">
                  <c:v>15</c:v>
                </c:pt>
                <c:pt idx="72">
                  <c:v>15</c:v>
                </c:pt>
                <c:pt idx="73">
                  <c:v>15</c:v>
                </c:pt>
                <c:pt idx="74">
                  <c:v>15</c:v>
                </c:pt>
                <c:pt idx="75">
                  <c:v>15</c:v>
                </c:pt>
                <c:pt idx="76">
                  <c:v>15</c:v>
                </c:pt>
                <c:pt idx="77">
                  <c:v>15</c:v>
                </c:pt>
                <c:pt idx="78">
                  <c:v>15</c:v>
                </c:pt>
                <c:pt idx="79">
                  <c:v>15</c:v>
                </c:pt>
                <c:pt idx="80">
                  <c:v>15</c:v>
                </c:pt>
                <c:pt idx="81">
                  <c:v>15</c:v>
                </c:pt>
                <c:pt idx="82">
                  <c:v>15</c:v>
                </c:pt>
                <c:pt idx="83">
                  <c:v>15</c:v>
                </c:pt>
                <c:pt idx="84">
                  <c:v>15</c:v>
                </c:pt>
                <c:pt idx="85">
                  <c:v>15</c:v>
                </c:pt>
                <c:pt idx="86">
                  <c:v>15</c:v>
                </c:pt>
                <c:pt idx="87">
                  <c:v>15</c:v>
                </c:pt>
                <c:pt idx="88">
                  <c:v>15</c:v>
                </c:pt>
                <c:pt idx="89">
                  <c:v>30</c:v>
                </c:pt>
                <c:pt idx="90">
                  <c:v>30</c:v>
                </c:pt>
                <c:pt idx="91">
                  <c:v>30</c:v>
                </c:pt>
                <c:pt idx="92">
                  <c:v>30</c:v>
                </c:pt>
                <c:pt idx="94">
                  <c:v>30</c:v>
                </c:pt>
                <c:pt idx="95">
                  <c:v>30</c:v>
                </c:pt>
                <c:pt idx="96">
                  <c:v>30</c:v>
                </c:pt>
                <c:pt idx="97">
                  <c:v>30</c:v>
                </c:pt>
                <c:pt idx="98">
                  <c:v>30</c:v>
                </c:pt>
                <c:pt idx="99">
                  <c:v>30</c:v>
                </c:pt>
                <c:pt idx="100">
                  <c:v>30</c:v>
                </c:pt>
                <c:pt idx="101">
                  <c:v>30</c:v>
                </c:pt>
                <c:pt idx="102">
                  <c:v>30</c:v>
                </c:pt>
                <c:pt idx="103">
                  <c:v>30</c:v>
                </c:pt>
                <c:pt idx="104">
                  <c:v>30</c:v>
                </c:pt>
                <c:pt idx="105">
                  <c:v>30</c:v>
                </c:pt>
                <c:pt idx="106">
                  <c:v>30</c:v>
                </c:pt>
                <c:pt idx="107">
                  <c:v>30</c:v>
                </c:pt>
                <c:pt idx="108">
                  <c:v>30</c:v>
                </c:pt>
                <c:pt idx="109">
                  <c:v>30</c:v>
                </c:pt>
                <c:pt idx="110">
                  <c:v>30</c:v>
                </c:pt>
                <c:pt idx="111">
                  <c:v>30</c:v>
                </c:pt>
                <c:pt idx="112">
                  <c:v>30</c:v>
                </c:pt>
              </c:numCache>
            </c:numRef>
          </c:xVal>
          <c:yVal>
            <c:numRef>
              <c:f>'Ark1'!$D$38:$D$150</c:f>
              <c:numCache>
                <c:formatCode>General</c:formatCode>
                <c:ptCount val="1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2">
                  <c:v>-5.2</c:v>
                </c:pt>
                <c:pt idx="33">
                  <c:v>3.8999999999999995</c:v>
                </c:pt>
                <c:pt idx="34">
                  <c:v>-0.29999999999999982</c:v>
                </c:pt>
                <c:pt idx="35">
                  <c:v>4.0999999999999996</c:v>
                </c:pt>
                <c:pt idx="36">
                  <c:v>7</c:v>
                </c:pt>
                <c:pt idx="37">
                  <c:v>7.3</c:v>
                </c:pt>
                <c:pt idx="38">
                  <c:v>8.3999999999999986</c:v>
                </c:pt>
                <c:pt idx="39">
                  <c:v>10.5</c:v>
                </c:pt>
                <c:pt idx="40">
                  <c:v>3.3999999999999915</c:v>
                </c:pt>
                <c:pt idx="41">
                  <c:v>8.3999999999999915</c:v>
                </c:pt>
                <c:pt idx="42">
                  <c:v>7.2</c:v>
                </c:pt>
                <c:pt idx="43">
                  <c:v>8.4</c:v>
                </c:pt>
                <c:pt idx="44">
                  <c:v>5.8</c:v>
                </c:pt>
                <c:pt idx="45">
                  <c:v>-1.8</c:v>
                </c:pt>
                <c:pt idx="46">
                  <c:v>-6.8</c:v>
                </c:pt>
                <c:pt idx="47">
                  <c:v>12.899999999999999</c:v>
                </c:pt>
                <c:pt idx="48">
                  <c:v>4.2</c:v>
                </c:pt>
                <c:pt idx="49">
                  <c:v>2.3000000000000007</c:v>
                </c:pt>
                <c:pt idx="50">
                  <c:v>-9.9999999999999645E-2</c:v>
                </c:pt>
                <c:pt idx="51">
                  <c:v>10.1</c:v>
                </c:pt>
                <c:pt idx="52">
                  <c:v>7.1</c:v>
                </c:pt>
                <c:pt idx="53">
                  <c:v>-6.6000000000000005</c:v>
                </c:pt>
                <c:pt idx="54">
                  <c:v>6.25</c:v>
                </c:pt>
                <c:pt idx="55">
                  <c:v>-1.1200000000000001</c:v>
                </c:pt>
                <c:pt idx="56">
                  <c:v>0.21</c:v>
                </c:pt>
                <c:pt idx="57">
                  <c:v>10.37</c:v>
                </c:pt>
                <c:pt idx="58">
                  <c:v>-0.9</c:v>
                </c:pt>
                <c:pt idx="59">
                  <c:v>4</c:v>
                </c:pt>
                <c:pt idx="60">
                  <c:v>21.1</c:v>
                </c:pt>
                <c:pt idx="61">
                  <c:v>15.7</c:v>
                </c:pt>
                <c:pt idx="63">
                  <c:v>0.80000000000000027</c:v>
                </c:pt>
                <c:pt idx="64">
                  <c:v>11</c:v>
                </c:pt>
                <c:pt idx="65">
                  <c:v>6.5</c:v>
                </c:pt>
                <c:pt idx="66">
                  <c:v>1.1000000000000001</c:v>
                </c:pt>
                <c:pt idx="67">
                  <c:v>6.9</c:v>
                </c:pt>
                <c:pt idx="68">
                  <c:v>15.2</c:v>
                </c:pt>
                <c:pt idx="69">
                  <c:v>19.5</c:v>
                </c:pt>
                <c:pt idx="70">
                  <c:v>15.699999999999989</c:v>
                </c:pt>
                <c:pt idx="71">
                  <c:v>17.200000000000003</c:v>
                </c:pt>
                <c:pt idx="72">
                  <c:v>20.799999999999997</c:v>
                </c:pt>
                <c:pt idx="73">
                  <c:v>15.4</c:v>
                </c:pt>
                <c:pt idx="74">
                  <c:v>9.8000000000000007</c:v>
                </c:pt>
                <c:pt idx="75">
                  <c:v>-10.1</c:v>
                </c:pt>
                <c:pt idx="76">
                  <c:v>5.0999999999999996</c:v>
                </c:pt>
                <c:pt idx="77">
                  <c:v>-2.8</c:v>
                </c:pt>
                <c:pt idx="78">
                  <c:v>11.299999999999999</c:v>
                </c:pt>
                <c:pt idx="79">
                  <c:v>9.1</c:v>
                </c:pt>
                <c:pt idx="80">
                  <c:v>6.6</c:v>
                </c:pt>
                <c:pt idx="81">
                  <c:v>15</c:v>
                </c:pt>
                <c:pt idx="82">
                  <c:v>14.1</c:v>
                </c:pt>
                <c:pt idx="83">
                  <c:v>8.5</c:v>
                </c:pt>
                <c:pt idx="84">
                  <c:v>-5.3000000000000007</c:v>
                </c:pt>
                <c:pt idx="85">
                  <c:v>10.5</c:v>
                </c:pt>
                <c:pt idx="86">
                  <c:v>-2.1500000000000057</c:v>
                </c:pt>
                <c:pt idx="87">
                  <c:v>4.1200000000000045</c:v>
                </c:pt>
                <c:pt idx="88">
                  <c:v>10.120000000000005</c:v>
                </c:pt>
                <c:pt idx="89">
                  <c:v>4.5</c:v>
                </c:pt>
                <c:pt idx="90">
                  <c:v>7.7</c:v>
                </c:pt>
                <c:pt idx="91">
                  <c:v>24.9</c:v>
                </c:pt>
                <c:pt idx="92">
                  <c:v>20.6</c:v>
                </c:pt>
                <c:pt idx="94">
                  <c:v>6.7999999999999989</c:v>
                </c:pt>
                <c:pt idx="95">
                  <c:v>7.8999999999999995</c:v>
                </c:pt>
                <c:pt idx="96">
                  <c:v>10.1</c:v>
                </c:pt>
                <c:pt idx="97">
                  <c:v>14.5</c:v>
                </c:pt>
                <c:pt idx="98">
                  <c:v>1.2</c:v>
                </c:pt>
                <c:pt idx="99">
                  <c:v>1.2</c:v>
                </c:pt>
                <c:pt idx="100">
                  <c:v>3.1</c:v>
                </c:pt>
                <c:pt idx="101">
                  <c:v>3.5999999999999996</c:v>
                </c:pt>
                <c:pt idx="102">
                  <c:v>19.100000000000001</c:v>
                </c:pt>
                <c:pt idx="103">
                  <c:v>6.9</c:v>
                </c:pt>
                <c:pt idx="104">
                  <c:v>9.1999999999999993</c:v>
                </c:pt>
                <c:pt idx="105">
                  <c:v>9.3000000000000007</c:v>
                </c:pt>
                <c:pt idx="106">
                  <c:v>19.3</c:v>
                </c:pt>
                <c:pt idx="107">
                  <c:v>3.6</c:v>
                </c:pt>
                <c:pt idx="108">
                  <c:v>6.4</c:v>
                </c:pt>
                <c:pt idx="109">
                  <c:v>7.2800000000000011</c:v>
                </c:pt>
                <c:pt idx="110">
                  <c:v>4.6200000000000045</c:v>
                </c:pt>
                <c:pt idx="111">
                  <c:v>6.5700000000000074</c:v>
                </c:pt>
                <c:pt idx="112">
                  <c:v>14.349999999999994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2778-474A-B452-83A4909B3CEB}"/>
            </c:ext>
          </c:extLst>
        </c:ser>
        <c:ser>
          <c:idx val="1"/>
          <c:order val="1"/>
          <c:tx>
            <c:strRef>
              <c:f>'Ark1'!$E$37</c:f>
              <c:strCache>
                <c:ptCount val="1"/>
                <c:pt idx="0">
                  <c:v>Netto</c:v>
                </c:pt>
              </c:strCache>
            </c:strRef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xVal>
            <c:numRef>
              <c:f>'Ark1'!$C$38:$C$150</c:f>
              <c:numCache>
                <c:formatCode>General</c:formatCode>
                <c:ptCount val="1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7.5</c:v>
                </c:pt>
                <c:pt idx="46">
                  <c:v>7.5</c:v>
                </c:pt>
                <c:pt idx="47">
                  <c:v>7.5</c:v>
                </c:pt>
                <c:pt idx="48">
                  <c:v>7.5</c:v>
                </c:pt>
                <c:pt idx="49">
                  <c:v>7.5</c:v>
                </c:pt>
                <c:pt idx="50">
                  <c:v>7.5</c:v>
                </c:pt>
                <c:pt idx="51">
                  <c:v>7.5</c:v>
                </c:pt>
                <c:pt idx="52">
                  <c:v>7.5</c:v>
                </c:pt>
                <c:pt idx="53">
                  <c:v>7.5</c:v>
                </c:pt>
                <c:pt idx="54">
                  <c:v>7.5</c:v>
                </c:pt>
                <c:pt idx="55">
                  <c:v>7.5</c:v>
                </c:pt>
                <c:pt idx="56">
                  <c:v>7.5</c:v>
                </c:pt>
                <c:pt idx="57">
                  <c:v>7.5</c:v>
                </c:pt>
                <c:pt idx="58">
                  <c:v>10</c:v>
                </c:pt>
                <c:pt idx="59">
                  <c:v>10</c:v>
                </c:pt>
                <c:pt idx="60">
                  <c:v>10</c:v>
                </c:pt>
                <c:pt idx="61">
                  <c:v>10</c:v>
                </c:pt>
                <c:pt idx="63">
                  <c:v>10</c:v>
                </c:pt>
                <c:pt idx="64">
                  <c:v>10</c:v>
                </c:pt>
                <c:pt idx="65">
                  <c:v>10</c:v>
                </c:pt>
                <c:pt idx="66">
                  <c:v>10</c:v>
                </c:pt>
                <c:pt idx="67">
                  <c:v>10</c:v>
                </c:pt>
                <c:pt idx="68">
                  <c:v>10</c:v>
                </c:pt>
                <c:pt idx="69">
                  <c:v>15</c:v>
                </c:pt>
                <c:pt idx="70">
                  <c:v>15</c:v>
                </c:pt>
                <c:pt idx="71">
                  <c:v>15</c:v>
                </c:pt>
                <c:pt idx="72">
                  <c:v>15</c:v>
                </c:pt>
                <c:pt idx="73">
                  <c:v>15</c:v>
                </c:pt>
                <c:pt idx="74">
                  <c:v>15</c:v>
                </c:pt>
                <c:pt idx="75">
                  <c:v>15</c:v>
                </c:pt>
                <c:pt idx="76">
                  <c:v>15</c:v>
                </c:pt>
                <c:pt idx="77">
                  <c:v>15</c:v>
                </c:pt>
                <c:pt idx="78">
                  <c:v>15</c:v>
                </c:pt>
                <c:pt idx="79">
                  <c:v>15</c:v>
                </c:pt>
                <c:pt idx="80">
                  <c:v>15</c:v>
                </c:pt>
                <c:pt idx="81">
                  <c:v>15</c:v>
                </c:pt>
                <c:pt idx="82">
                  <c:v>15</c:v>
                </c:pt>
                <c:pt idx="83">
                  <c:v>15</c:v>
                </c:pt>
                <c:pt idx="84">
                  <c:v>15</c:v>
                </c:pt>
                <c:pt idx="85">
                  <c:v>15</c:v>
                </c:pt>
                <c:pt idx="86">
                  <c:v>15</c:v>
                </c:pt>
                <c:pt idx="87">
                  <c:v>15</c:v>
                </c:pt>
                <c:pt idx="88">
                  <c:v>15</c:v>
                </c:pt>
                <c:pt idx="89">
                  <c:v>30</c:v>
                </c:pt>
                <c:pt idx="90">
                  <c:v>30</c:v>
                </c:pt>
                <c:pt idx="91">
                  <c:v>30</c:v>
                </c:pt>
                <c:pt idx="92">
                  <c:v>30</c:v>
                </c:pt>
                <c:pt idx="94">
                  <c:v>30</c:v>
                </c:pt>
                <c:pt idx="95">
                  <c:v>30</c:v>
                </c:pt>
                <c:pt idx="96">
                  <c:v>30</c:v>
                </c:pt>
                <c:pt idx="97">
                  <c:v>30</c:v>
                </c:pt>
                <c:pt idx="98">
                  <c:v>30</c:v>
                </c:pt>
                <c:pt idx="99">
                  <c:v>30</c:v>
                </c:pt>
                <c:pt idx="100">
                  <c:v>30</c:v>
                </c:pt>
                <c:pt idx="101">
                  <c:v>30</c:v>
                </c:pt>
                <c:pt idx="102">
                  <c:v>30</c:v>
                </c:pt>
                <c:pt idx="103">
                  <c:v>30</c:v>
                </c:pt>
                <c:pt idx="104">
                  <c:v>30</c:v>
                </c:pt>
                <c:pt idx="105">
                  <c:v>30</c:v>
                </c:pt>
                <c:pt idx="106">
                  <c:v>30</c:v>
                </c:pt>
                <c:pt idx="107">
                  <c:v>30</c:v>
                </c:pt>
                <c:pt idx="108">
                  <c:v>30</c:v>
                </c:pt>
                <c:pt idx="109">
                  <c:v>30</c:v>
                </c:pt>
                <c:pt idx="110">
                  <c:v>30</c:v>
                </c:pt>
                <c:pt idx="111">
                  <c:v>30</c:v>
                </c:pt>
                <c:pt idx="112">
                  <c:v>30</c:v>
                </c:pt>
              </c:numCache>
            </c:numRef>
          </c:xVal>
          <c:yVal>
            <c:numRef>
              <c:f>'Ark1'!$E$38:$E$150</c:f>
              <c:numCache>
                <c:formatCode>General</c:formatCode>
                <c:ptCount val="113"/>
                <c:pt idx="0">
                  <c:v>0</c:v>
                </c:pt>
                <c:pt idx="32" formatCode="0.0">
                  <c:v>3</c:v>
                </c:pt>
                <c:pt idx="45" formatCode="0.0">
                  <c:v>4.0999999999999996</c:v>
                </c:pt>
                <c:pt idx="58" formatCode="0.0">
                  <c:v>5.0999999999999996</c:v>
                </c:pt>
                <c:pt idx="69" formatCode="0.0">
                  <c:v>6.3</c:v>
                </c:pt>
                <c:pt idx="89">
                  <c:v>4.5999999999999996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2778-474A-B452-83A4909B3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090944"/>
        <c:axId val="157092864"/>
      </c:scatterChart>
      <c:valAx>
        <c:axId val="1570909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da-DK" b="0"/>
                  <a:t>Kg fosfor pr. ha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7092864"/>
        <c:crosses val="autoZero"/>
        <c:crossBetween val="midCat"/>
      </c:valAx>
      <c:valAx>
        <c:axId val="1570928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da-DK" b="0"/>
                  <a:t>Merudb., a.e. pr. ha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709094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da-DK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7257116108013"/>
          <c:y val="0.1461324396597318"/>
          <c:w val="0.85447368548497005"/>
          <c:h val="0.73596753127922043"/>
        </c:manualLayout>
      </c:layout>
      <c:scatterChart>
        <c:scatterStyle val="lineMarker"/>
        <c:varyColors val="0"/>
        <c:ser>
          <c:idx val="0"/>
          <c:order val="0"/>
          <c:tx>
            <c:strRef>
              <c:f>'Ark1'!$D$37</c:f>
              <c:strCache>
                <c:ptCount val="1"/>
                <c:pt idx="0">
                  <c:v>Merudbytte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Pt>
            <c:idx val="36"/>
            <c:bubble3D val="0"/>
            <c:extLst>
              <c:ext xmlns:c16="http://schemas.microsoft.com/office/drawing/2014/chart" uri="{C3380CC4-5D6E-409C-BE32-E72D297353CC}">
                <c16:uniqueId val="{00000000-DB98-454B-B802-EB718C6E6E54}"/>
              </c:ext>
            </c:extLst>
          </c:dPt>
          <c:dPt>
            <c:idx val="37"/>
            <c:bubble3D val="0"/>
            <c:extLst>
              <c:ext xmlns:c16="http://schemas.microsoft.com/office/drawing/2014/chart" uri="{C3380CC4-5D6E-409C-BE32-E72D297353CC}">
                <c16:uniqueId val="{00000001-DB98-454B-B802-EB718C6E6E54}"/>
              </c:ext>
            </c:extLst>
          </c:dPt>
          <c:dPt>
            <c:idx val="38"/>
            <c:bubble3D val="0"/>
            <c:extLst>
              <c:ext xmlns:c16="http://schemas.microsoft.com/office/drawing/2014/chart" uri="{C3380CC4-5D6E-409C-BE32-E72D297353CC}">
                <c16:uniqueId val="{00000002-DB98-454B-B802-EB718C6E6E54}"/>
              </c:ext>
            </c:extLst>
          </c:dPt>
          <c:dPt>
            <c:idx val="39"/>
            <c:bubble3D val="0"/>
            <c:extLst>
              <c:ext xmlns:c16="http://schemas.microsoft.com/office/drawing/2014/chart" uri="{C3380CC4-5D6E-409C-BE32-E72D297353CC}">
                <c16:uniqueId val="{00000003-DB98-454B-B802-EB718C6E6E54}"/>
              </c:ext>
            </c:extLst>
          </c:dPt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04-DB98-454B-B802-EB718C6E6E54}"/>
              </c:ext>
            </c:extLst>
          </c:dPt>
          <c:dPt>
            <c:idx val="45"/>
            <c:bubble3D val="0"/>
            <c:extLst>
              <c:ext xmlns:c16="http://schemas.microsoft.com/office/drawing/2014/chart" uri="{C3380CC4-5D6E-409C-BE32-E72D297353CC}">
                <c16:uniqueId val="{00000005-DB98-454B-B802-EB718C6E6E54}"/>
              </c:ext>
            </c:extLst>
          </c:dPt>
          <c:dPt>
            <c:idx val="46"/>
            <c:bubble3D val="0"/>
            <c:extLst>
              <c:ext xmlns:c16="http://schemas.microsoft.com/office/drawing/2014/chart" uri="{C3380CC4-5D6E-409C-BE32-E72D297353CC}">
                <c16:uniqueId val="{00000006-DB98-454B-B802-EB718C6E6E54}"/>
              </c:ext>
            </c:extLst>
          </c:dPt>
          <c:dPt>
            <c:idx val="47"/>
            <c:bubble3D val="0"/>
            <c:extLst>
              <c:ext xmlns:c16="http://schemas.microsoft.com/office/drawing/2014/chart" uri="{C3380CC4-5D6E-409C-BE32-E72D297353CC}">
                <c16:uniqueId val="{00000007-DB98-454B-B802-EB718C6E6E54}"/>
              </c:ext>
            </c:extLst>
          </c:dPt>
          <c:dPt>
            <c:idx val="48"/>
            <c:bubble3D val="0"/>
            <c:extLst>
              <c:ext xmlns:c16="http://schemas.microsoft.com/office/drawing/2014/chart" uri="{C3380CC4-5D6E-409C-BE32-E72D297353CC}">
                <c16:uniqueId val="{00000008-DB98-454B-B802-EB718C6E6E54}"/>
              </c:ext>
            </c:extLst>
          </c:dPt>
          <c:dPt>
            <c:idx val="58"/>
            <c:bubble3D val="0"/>
            <c:extLst>
              <c:ext xmlns:c16="http://schemas.microsoft.com/office/drawing/2014/chart" uri="{C3380CC4-5D6E-409C-BE32-E72D297353CC}">
                <c16:uniqueId val="{00000009-DB98-454B-B802-EB718C6E6E54}"/>
              </c:ext>
            </c:extLst>
          </c:dPt>
          <c:dPt>
            <c:idx val="59"/>
            <c:bubble3D val="0"/>
            <c:extLst>
              <c:ext xmlns:c16="http://schemas.microsoft.com/office/drawing/2014/chart" uri="{C3380CC4-5D6E-409C-BE32-E72D297353CC}">
                <c16:uniqueId val="{0000000A-DB98-454B-B802-EB718C6E6E54}"/>
              </c:ext>
            </c:extLst>
          </c:dPt>
          <c:dPt>
            <c:idx val="60"/>
            <c:bubble3D val="0"/>
            <c:extLst>
              <c:ext xmlns:c16="http://schemas.microsoft.com/office/drawing/2014/chart" uri="{C3380CC4-5D6E-409C-BE32-E72D297353CC}">
                <c16:uniqueId val="{0000000B-DB98-454B-B802-EB718C6E6E54}"/>
              </c:ext>
            </c:extLst>
          </c:dPt>
          <c:dPt>
            <c:idx val="61"/>
            <c:bubble3D val="0"/>
            <c:extLst>
              <c:ext xmlns:c16="http://schemas.microsoft.com/office/drawing/2014/chart" uri="{C3380CC4-5D6E-409C-BE32-E72D297353CC}">
                <c16:uniqueId val="{0000000C-DB98-454B-B802-EB718C6E6E54}"/>
              </c:ext>
            </c:extLst>
          </c:dPt>
          <c:dPt>
            <c:idx val="62"/>
            <c:bubble3D val="0"/>
            <c:extLst>
              <c:ext xmlns:c16="http://schemas.microsoft.com/office/drawing/2014/chart" uri="{C3380CC4-5D6E-409C-BE32-E72D297353CC}">
                <c16:uniqueId val="{0000000D-DB98-454B-B802-EB718C6E6E54}"/>
              </c:ext>
            </c:extLst>
          </c:dPt>
          <c:dPt>
            <c:idx val="67"/>
            <c:bubble3D val="0"/>
            <c:extLst>
              <c:ext xmlns:c16="http://schemas.microsoft.com/office/drawing/2014/chart" uri="{C3380CC4-5D6E-409C-BE32-E72D297353CC}">
                <c16:uniqueId val="{0000000E-DB98-454B-B802-EB718C6E6E54}"/>
              </c:ext>
            </c:extLst>
          </c:dPt>
          <c:dPt>
            <c:idx val="71"/>
            <c:bubble3D val="0"/>
            <c:extLst>
              <c:ext xmlns:c16="http://schemas.microsoft.com/office/drawing/2014/chart" uri="{C3380CC4-5D6E-409C-BE32-E72D297353CC}">
                <c16:uniqueId val="{0000000F-DB98-454B-B802-EB718C6E6E54}"/>
              </c:ext>
            </c:extLst>
          </c:dPt>
          <c:dPt>
            <c:idx val="72"/>
            <c:bubble3D val="0"/>
            <c:extLst>
              <c:ext xmlns:c16="http://schemas.microsoft.com/office/drawing/2014/chart" uri="{C3380CC4-5D6E-409C-BE32-E72D297353CC}">
                <c16:uniqueId val="{00000010-DB98-454B-B802-EB718C6E6E54}"/>
              </c:ext>
            </c:extLst>
          </c:dPt>
          <c:dPt>
            <c:idx val="73"/>
            <c:bubble3D val="0"/>
            <c:extLst>
              <c:ext xmlns:c16="http://schemas.microsoft.com/office/drawing/2014/chart" uri="{C3380CC4-5D6E-409C-BE32-E72D297353CC}">
                <c16:uniqueId val="{00000011-DB98-454B-B802-EB718C6E6E54}"/>
              </c:ext>
            </c:extLst>
          </c:dPt>
          <c:dPt>
            <c:idx val="74"/>
            <c:bubble3D val="0"/>
            <c:extLst>
              <c:ext xmlns:c16="http://schemas.microsoft.com/office/drawing/2014/chart" uri="{C3380CC4-5D6E-409C-BE32-E72D297353CC}">
                <c16:uniqueId val="{00000012-DB98-454B-B802-EB718C6E6E54}"/>
              </c:ext>
            </c:extLst>
          </c:dPt>
          <c:dPt>
            <c:idx val="75"/>
            <c:bubble3D val="0"/>
            <c:extLst>
              <c:ext xmlns:c16="http://schemas.microsoft.com/office/drawing/2014/chart" uri="{C3380CC4-5D6E-409C-BE32-E72D297353CC}">
                <c16:uniqueId val="{00000013-DB98-454B-B802-EB718C6E6E54}"/>
              </c:ext>
            </c:extLst>
          </c:dPt>
          <c:dPt>
            <c:idx val="76"/>
            <c:bubble3D val="0"/>
            <c:extLst>
              <c:ext xmlns:c16="http://schemas.microsoft.com/office/drawing/2014/chart" uri="{C3380CC4-5D6E-409C-BE32-E72D297353CC}">
                <c16:uniqueId val="{00000014-DB98-454B-B802-EB718C6E6E54}"/>
              </c:ext>
            </c:extLst>
          </c:dPt>
          <c:dPt>
            <c:idx val="89"/>
            <c:bubble3D val="0"/>
            <c:extLst>
              <c:ext xmlns:c16="http://schemas.microsoft.com/office/drawing/2014/chart" uri="{C3380CC4-5D6E-409C-BE32-E72D297353CC}">
                <c16:uniqueId val="{00000015-DB98-454B-B802-EB718C6E6E54}"/>
              </c:ext>
            </c:extLst>
          </c:dPt>
          <c:dPt>
            <c:idx val="92"/>
            <c:bubble3D val="0"/>
            <c:extLst>
              <c:ext xmlns:c16="http://schemas.microsoft.com/office/drawing/2014/chart" uri="{C3380CC4-5D6E-409C-BE32-E72D297353CC}">
                <c16:uniqueId val="{00000016-DB98-454B-B802-EB718C6E6E54}"/>
              </c:ext>
            </c:extLst>
          </c:dPt>
          <c:dPt>
            <c:idx val="94"/>
            <c:bubble3D val="0"/>
            <c:extLst>
              <c:ext xmlns:c16="http://schemas.microsoft.com/office/drawing/2014/chart" uri="{C3380CC4-5D6E-409C-BE32-E72D297353CC}">
                <c16:uniqueId val="{00000017-DB98-454B-B802-EB718C6E6E54}"/>
              </c:ext>
            </c:extLst>
          </c:dPt>
          <c:dPt>
            <c:idx val="96"/>
            <c:bubble3D val="0"/>
            <c:extLst>
              <c:ext xmlns:c16="http://schemas.microsoft.com/office/drawing/2014/chart" uri="{C3380CC4-5D6E-409C-BE32-E72D297353CC}">
                <c16:uniqueId val="{00000018-DB98-454B-B802-EB718C6E6E54}"/>
              </c:ext>
            </c:extLst>
          </c:dPt>
          <c:trendline>
            <c:trendlineType val="log"/>
            <c:dispRSqr val="0"/>
            <c:dispEq val="0"/>
          </c:trendline>
          <c:trendline>
            <c:trendlineType val="log"/>
            <c:dispRSqr val="0"/>
            <c:dispEq val="0"/>
          </c:trendline>
          <c:trendline>
            <c:trendlineType val="log"/>
            <c:dispRSqr val="0"/>
            <c:dispEq val="0"/>
          </c:trendline>
          <c:trendline>
            <c:trendlineType val="poly"/>
            <c:order val="2"/>
            <c:intercept val="0"/>
            <c:dispRSqr val="0"/>
            <c:dispEq val="0"/>
          </c:trendline>
          <c:trendline>
            <c:name>Bruttumerudb. a.e. pr. ha</c:name>
            <c:spPr>
              <a:ln w="50800">
                <a:solidFill>
                  <a:srgbClr val="076471"/>
                </a:solidFill>
              </a:ln>
            </c:spPr>
            <c:trendlineType val="poly"/>
            <c:order val="2"/>
            <c:intercept val="0"/>
            <c:dispRSqr val="0"/>
            <c:dispEq val="0"/>
          </c:trendline>
          <c:xVal>
            <c:numRef>
              <c:f>'Ark1'!$C$38:$C$150</c:f>
              <c:numCache>
                <c:formatCode>General</c:formatCode>
                <c:ptCount val="1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7.5</c:v>
                </c:pt>
                <c:pt idx="46">
                  <c:v>7.5</c:v>
                </c:pt>
                <c:pt idx="47">
                  <c:v>7.5</c:v>
                </c:pt>
                <c:pt idx="48">
                  <c:v>7.5</c:v>
                </c:pt>
                <c:pt idx="49">
                  <c:v>7.5</c:v>
                </c:pt>
                <c:pt idx="50">
                  <c:v>7.5</c:v>
                </c:pt>
                <c:pt idx="51">
                  <c:v>7.5</c:v>
                </c:pt>
                <c:pt idx="52">
                  <c:v>7.5</c:v>
                </c:pt>
                <c:pt idx="53">
                  <c:v>7.5</c:v>
                </c:pt>
                <c:pt idx="54">
                  <c:v>7.5</c:v>
                </c:pt>
                <c:pt idx="55">
                  <c:v>7.5</c:v>
                </c:pt>
                <c:pt idx="56">
                  <c:v>7.5</c:v>
                </c:pt>
                <c:pt idx="57">
                  <c:v>7.5</c:v>
                </c:pt>
                <c:pt idx="58">
                  <c:v>10</c:v>
                </c:pt>
                <c:pt idx="59">
                  <c:v>10</c:v>
                </c:pt>
                <c:pt idx="60">
                  <c:v>10</c:v>
                </c:pt>
                <c:pt idx="61">
                  <c:v>10</c:v>
                </c:pt>
                <c:pt idx="63">
                  <c:v>10</c:v>
                </c:pt>
                <c:pt idx="64">
                  <c:v>10</c:v>
                </c:pt>
                <c:pt idx="65">
                  <c:v>10</c:v>
                </c:pt>
                <c:pt idx="66">
                  <c:v>10</c:v>
                </c:pt>
                <c:pt idx="67">
                  <c:v>10</c:v>
                </c:pt>
                <c:pt idx="68">
                  <c:v>10</c:v>
                </c:pt>
                <c:pt idx="69">
                  <c:v>15</c:v>
                </c:pt>
                <c:pt idx="70">
                  <c:v>15</c:v>
                </c:pt>
                <c:pt idx="71">
                  <c:v>15</c:v>
                </c:pt>
                <c:pt idx="72">
                  <c:v>15</c:v>
                </c:pt>
                <c:pt idx="73">
                  <c:v>15</c:v>
                </c:pt>
                <c:pt idx="74">
                  <c:v>15</c:v>
                </c:pt>
                <c:pt idx="75">
                  <c:v>15</c:v>
                </c:pt>
                <c:pt idx="76">
                  <c:v>15</c:v>
                </c:pt>
                <c:pt idx="77">
                  <c:v>15</c:v>
                </c:pt>
                <c:pt idx="78">
                  <c:v>15</c:v>
                </c:pt>
                <c:pt idx="79">
                  <c:v>15</c:v>
                </c:pt>
                <c:pt idx="80">
                  <c:v>15</c:v>
                </c:pt>
                <c:pt idx="81">
                  <c:v>15</c:v>
                </c:pt>
                <c:pt idx="82">
                  <c:v>15</c:v>
                </c:pt>
                <c:pt idx="83">
                  <c:v>15</c:v>
                </c:pt>
                <c:pt idx="84">
                  <c:v>15</c:v>
                </c:pt>
                <c:pt idx="85">
                  <c:v>15</c:v>
                </c:pt>
                <c:pt idx="86">
                  <c:v>15</c:v>
                </c:pt>
                <c:pt idx="87">
                  <c:v>15</c:v>
                </c:pt>
                <c:pt idx="88">
                  <c:v>15</c:v>
                </c:pt>
                <c:pt idx="89">
                  <c:v>30</c:v>
                </c:pt>
                <c:pt idx="90">
                  <c:v>30</c:v>
                </c:pt>
                <c:pt idx="91">
                  <c:v>30</c:v>
                </c:pt>
                <c:pt idx="92">
                  <c:v>30</c:v>
                </c:pt>
                <c:pt idx="94">
                  <c:v>30</c:v>
                </c:pt>
                <c:pt idx="95">
                  <c:v>30</c:v>
                </c:pt>
                <c:pt idx="96">
                  <c:v>30</c:v>
                </c:pt>
                <c:pt idx="97">
                  <c:v>30</c:v>
                </c:pt>
                <c:pt idx="98">
                  <c:v>30</c:v>
                </c:pt>
                <c:pt idx="99">
                  <c:v>30</c:v>
                </c:pt>
                <c:pt idx="100">
                  <c:v>30</c:v>
                </c:pt>
                <c:pt idx="101">
                  <c:v>30</c:v>
                </c:pt>
                <c:pt idx="102">
                  <c:v>30</c:v>
                </c:pt>
                <c:pt idx="103">
                  <c:v>30</c:v>
                </c:pt>
                <c:pt idx="104">
                  <c:v>30</c:v>
                </c:pt>
                <c:pt idx="105">
                  <c:v>30</c:v>
                </c:pt>
                <c:pt idx="106">
                  <c:v>30</c:v>
                </c:pt>
                <c:pt idx="107">
                  <c:v>30</c:v>
                </c:pt>
                <c:pt idx="108">
                  <c:v>30</c:v>
                </c:pt>
                <c:pt idx="109">
                  <c:v>30</c:v>
                </c:pt>
                <c:pt idx="110">
                  <c:v>30</c:v>
                </c:pt>
                <c:pt idx="111">
                  <c:v>30</c:v>
                </c:pt>
                <c:pt idx="112">
                  <c:v>30</c:v>
                </c:pt>
              </c:numCache>
            </c:numRef>
          </c:xVal>
          <c:yVal>
            <c:numRef>
              <c:f>'Ark1'!$D$38:$D$150</c:f>
              <c:numCache>
                <c:formatCode>General</c:formatCode>
                <c:ptCount val="1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2">
                  <c:v>-5.2</c:v>
                </c:pt>
                <c:pt idx="33">
                  <c:v>3.8999999999999995</c:v>
                </c:pt>
                <c:pt idx="34">
                  <c:v>-0.29999999999999982</c:v>
                </c:pt>
                <c:pt idx="35">
                  <c:v>4.0999999999999996</c:v>
                </c:pt>
                <c:pt idx="36">
                  <c:v>7</c:v>
                </c:pt>
                <c:pt idx="37">
                  <c:v>7.3</c:v>
                </c:pt>
                <c:pt idx="38">
                  <c:v>8.3999999999999986</c:v>
                </c:pt>
                <c:pt idx="39">
                  <c:v>10.5</c:v>
                </c:pt>
                <c:pt idx="40">
                  <c:v>3.3999999999999915</c:v>
                </c:pt>
                <c:pt idx="41">
                  <c:v>8.3999999999999915</c:v>
                </c:pt>
                <c:pt idx="42">
                  <c:v>7.2</c:v>
                </c:pt>
                <c:pt idx="43">
                  <c:v>8.4</c:v>
                </c:pt>
                <c:pt idx="44">
                  <c:v>5.8</c:v>
                </c:pt>
                <c:pt idx="45">
                  <c:v>-1.8</c:v>
                </c:pt>
                <c:pt idx="46">
                  <c:v>-6.8</c:v>
                </c:pt>
                <c:pt idx="47">
                  <c:v>12.899999999999999</c:v>
                </c:pt>
                <c:pt idx="48">
                  <c:v>4.2</c:v>
                </c:pt>
                <c:pt idx="49">
                  <c:v>2.3000000000000007</c:v>
                </c:pt>
                <c:pt idx="50">
                  <c:v>-9.9999999999999645E-2</c:v>
                </c:pt>
                <c:pt idx="51">
                  <c:v>10.1</c:v>
                </c:pt>
                <c:pt idx="52">
                  <c:v>7.1</c:v>
                </c:pt>
                <c:pt idx="53">
                  <c:v>-6.6000000000000005</c:v>
                </c:pt>
                <c:pt idx="54">
                  <c:v>6.25</c:v>
                </c:pt>
                <c:pt idx="55">
                  <c:v>-1.1200000000000001</c:v>
                </c:pt>
                <c:pt idx="56">
                  <c:v>0.21</c:v>
                </c:pt>
                <c:pt idx="57">
                  <c:v>10.37</c:v>
                </c:pt>
                <c:pt idx="58">
                  <c:v>-0.9</c:v>
                </c:pt>
                <c:pt idx="59">
                  <c:v>4</c:v>
                </c:pt>
                <c:pt idx="60">
                  <c:v>21.1</c:v>
                </c:pt>
                <c:pt idx="61">
                  <c:v>15.7</c:v>
                </c:pt>
                <c:pt idx="63">
                  <c:v>0.80000000000000027</c:v>
                </c:pt>
                <c:pt idx="64">
                  <c:v>11</c:v>
                </c:pt>
                <c:pt idx="65">
                  <c:v>6.5</c:v>
                </c:pt>
                <c:pt idx="66">
                  <c:v>1.1000000000000001</c:v>
                </c:pt>
                <c:pt idx="67">
                  <c:v>6.9</c:v>
                </c:pt>
                <c:pt idx="68">
                  <c:v>15.2</c:v>
                </c:pt>
                <c:pt idx="69">
                  <c:v>19.5</c:v>
                </c:pt>
                <c:pt idx="70">
                  <c:v>15.699999999999989</c:v>
                </c:pt>
                <c:pt idx="71">
                  <c:v>17.200000000000003</c:v>
                </c:pt>
                <c:pt idx="72">
                  <c:v>20.799999999999997</c:v>
                </c:pt>
                <c:pt idx="73">
                  <c:v>15.4</c:v>
                </c:pt>
                <c:pt idx="74">
                  <c:v>9.8000000000000007</c:v>
                </c:pt>
                <c:pt idx="75">
                  <c:v>-10.1</c:v>
                </c:pt>
                <c:pt idx="76">
                  <c:v>5.0999999999999996</c:v>
                </c:pt>
                <c:pt idx="77">
                  <c:v>-2.8</c:v>
                </c:pt>
                <c:pt idx="78">
                  <c:v>11.299999999999999</c:v>
                </c:pt>
                <c:pt idx="79">
                  <c:v>9.1</c:v>
                </c:pt>
                <c:pt idx="80">
                  <c:v>6.6</c:v>
                </c:pt>
                <c:pt idx="81">
                  <c:v>15</c:v>
                </c:pt>
                <c:pt idx="82">
                  <c:v>14.1</c:v>
                </c:pt>
                <c:pt idx="83">
                  <c:v>8.5</c:v>
                </c:pt>
                <c:pt idx="84">
                  <c:v>-5.3000000000000007</c:v>
                </c:pt>
                <c:pt idx="85">
                  <c:v>10.5</c:v>
                </c:pt>
                <c:pt idx="86">
                  <c:v>-2.1500000000000057</c:v>
                </c:pt>
                <c:pt idx="87">
                  <c:v>4.1200000000000045</c:v>
                </c:pt>
                <c:pt idx="88">
                  <c:v>10.120000000000005</c:v>
                </c:pt>
                <c:pt idx="89">
                  <c:v>4.5</c:v>
                </c:pt>
                <c:pt idx="90">
                  <c:v>7.7</c:v>
                </c:pt>
                <c:pt idx="91">
                  <c:v>24.9</c:v>
                </c:pt>
                <c:pt idx="92">
                  <c:v>20.6</c:v>
                </c:pt>
                <c:pt idx="94">
                  <c:v>6.7999999999999989</c:v>
                </c:pt>
                <c:pt idx="95">
                  <c:v>7.8999999999999995</c:v>
                </c:pt>
                <c:pt idx="96">
                  <c:v>10.1</c:v>
                </c:pt>
                <c:pt idx="97">
                  <c:v>14.5</c:v>
                </c:pt>
                <c:pt idx="98">
                  <c:v>1.2</c:v>
                </c:pt>
                <c:pt idx="99">
                  <c:v>1.2</c:v>
                </c:pt>
                <c:pt idx="100">
                  <c:v>3.1</c:v>
                </c:pt>
                <c:pt idx="101">
                  <c:v>3.5999999999999996</c:v>
                </c:pt>
                <c:pt idx="102">
                  <c:v>19.100000000000001</c:v>
                </c:pt>
                <c:pt idx="103">
                  <c:v>6.9</c:v>
                </c:pt>
                <c:pt idx="104">
                  <c:v>9.1999999999999993</c:v>
                </c:pt>
                <c:pt idx="105">
                  <c:v>9.3000000000000007</c:v>
                </c:pt>
                <c:pt idx="106">
                  <c:v>19.3</c:v>
                </c:pt>
                <c:pt idx="107">
                  <c:v>3.6</c:v>
                </c:pt>
                <c:pt idx="108">
                  <c:v>6.4</c:v>
                </c:pt>
                <c:pt idx="109">
                  <c:v>7.2800000000000011</c:v>
                </c:pt>
                <c:pt idx="110">
                  <c:v>4.6200000000000045</c:v>
                </c:pt>
                <c:pt idx="111">
                  <c:v>6.5700000000000074</c:v>
                </c:pt>
                <c:pt idx="112">
                  <c:v>14.349999999999994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DB98-454B-B802-EB718C6E6E54}"/>
            </c:ext>
          </c:extLst>
        </c:ser>
        <c:ser>
          <c:idx val="1"/>
          <c:order val="1"/>
          <c:tx>
            <c:strRef>
              <c:f>'Ark1'!$E$37</c:f>
              <c:strCache>
                <c:ptCount val="1"/>
                <c:pt idx="0">
                  <c:v>Netto</c:v>
                </c:pt>
              </c:strCache>
            </c:strRef>
          </c:tx>
          <c:spPr>
            <a:ln w="28575">
              <a:noFill/>
            </a:ln>
          </c:spPr>
          <c:marker>
            <c:spPr>
              <a:noFill/>
              <a:ln>
                <a:noFill/>
              </a:ln>
            </c:spPr>
          </c:marker>
          <c:trendline>
            <c:spPr>
              <a:ln w="50800">
                <a:solidFill>
                  <a:srgbClr val="FF000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'Ark1'!$C$38:$C$150</c:f>
              <c:numCache>
                <c:formatCode>General</c:formatCode>
                <c:ptCount val="1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7.5</c:v>
                </c:pt>
                <c:pt idx="46">
                  <c:v>7.5</c:v>
                </c:pt>
                <c:pt idx="47">
                  <c:v>7.5</c:v>
                </c:pt>
                <c:pt idx="48">
                  <c:v>7.5</c:v>
                </c:pt>
                <c:pt idx="49">
                  <c:v>7.5</c:v>
                </c:pt>
                <c:pt idx="50">
                  <c:v>7.5</c:v>
                </c:pt>
                <c:pt idx="51">
                  <c:v>7.5</c:v>
                </c:pt>
                <c:pt idx="52">
                  <c:v>7.5</c:v>
                </c:pt>
                <c:pt idx="53">
                  <c:v>7.5</c:v>
                </c:pt>
                <c:pt idx="54">
                  <c:v>7.5</c:v>
                </c:pt>
                <c:pt idx="55">
                  <c:v>7.5</c:v>
                </c:pt>
                <c:pt idx="56">
                  <c:v>7.5</c:v>
                </c:pt>
                <c:pt idx="57">
                  <c:v>7.5</c:v>
                </c:pt>
                <c:pt idx="58">
                  <c:v>10</c:v>
                </c:pt>
                <c:pt idx="59">
                  <c:v>10</c:v>
                </c:pt>
                <c:pt idx="60">
                  <c:v>10</c:v>
                </c:pt>
                <c:pt idx="61">
                  <c:v>10</c:v>
                </c:pt>
                <c:pt idx="63">
                  <c:v>10</c:v>
                </c:pt>
                <c:pt idx="64">
                  <c:v>10</c:v>
                </c:pt>
                <c:pt idx="65">
                  <c:v>10</c:v>
                </c:pt>
                <c:pt idx="66">
                  <c:v>10</c:v>
                </c:pt>
                <c:pt idx="67">
                  <c:v>10</c:v>
                </c:pt>
                <c:pt idx="68">
                  <c:v>10</c:v>
                </c:pt>
                <c:pt idx="69">
                  <c:v>15</c:v>
                </c:pt>
                <c:pt idx="70">
                  <c:v>15</c:v>
                </c:pt>
                <c:pt idx="71">
                  <c:v>15</c:v>
                </c:pt>
                <c:pt idx="72">
                  <c:v>15</c:v>
                </c:pt>
                <c:pt idx="73">
                  <c:v>15</c:v>
                </c:pt>
                <c:pt idx="74">
                  <c:v>15</c:v>
                </c:pt>
                <c:pt idx="75">
                  <c:v>15</c:v>
                </c:pt>
                <c:pt idx="76">
                  <c:v>15</c:v>
                </c:pt>
                <c:pt idx="77">
                  <c:v>15</c:v>
                </c:pt>
                <c:pt idx="78">
                  <c:v>15</c:v>
                </c:pt>
                <c:pt idx="79">
                  <c:v>15</c:v>
                </c:pt>
                <c:pt idx="80">
                  <c:v>15</c:v>
                </c:pt>
                <c:pt idx="81">
                  <c:v>15</c:v>
                </c:pt>
                <c:pt idx="82">
                  <c:v>15</c:v>
                </c:pt>
                <c:pt idx="83">
                  <c:v>15</c:v>
                </c:pt>
                <c:pt idx="84">
                  <c:v>15</c:v>
                </c:pt>
                <c:pt idx="85">
                  <c:v>15</c:v>
                </c:pt>
                <c:pt idx="86">
                  <c:v>15</c:v>
                </c:pt>
                <c:pt idx="87">
                  <c:v>15</c:v>
                </c:pt>
                <c:pt idx="88">
                  <c:v>15</c:v>
                </c:pt>
                <c:pt idx="89">
                  <c:v>30</c:v>
                </c:pt>
                <c:pt idx="90">
                  <c:v>30</c:v>
                </c:pt>
                <c:pt idx="91">
                  <c:v>30</c:v>
                </c:pt>
                <c:pt idx="92">
                  <c:v>30</c:v>
                </c:pt>
                <c:pt idx="94">
                  <c:v>30</c:v>
                </c:pt>
                <c:pt idx="95">
                  <c:v>30</c:v>
                </c:pt>
                <c:pt idx="96">
                  <c:v>30</c:v>
                </c:pt>
                <c:pt idx="97">
                  <c:v>30</c:v>
                </c:pt>
                <c:pt idx="98">
                  <c:v>30</c:v>
                </c:pt>
                <c:pt idx="99">
                  <c:v>30</c:v>
                </c:pt>
                <c:pt idx="100">
                  <c:v>30</c:v>
                </c:pt>
                <c:pt idx="101">
                  <c:v>30</c:v>
                </c:pt>
                <c:pt idx="102">
                  <c:v>30</c:v>
                </c:pt>
                <c:pt idx="103">
                  <c:v>30</c:v>
                </c:pt>
                <c:pt idx="104">
                  <c:v>30</c:v>
                </c:pt>
                <c:pt idx="105">
                  <c:v>30</c:v>
                </c:pt>
                <c:pt idx="106">
                  <c:v>30</c:v>
                </c:pt>
                <c:pt idx="107">
                  <c:v>30</c:v>
                </c:pt>
                <c:pt idx="108">
                  <c:v>30</c:v>
                </c:pt>
                <c:pt idx="109">
                  <c:v>30</c:v>
                </c:pt>
                <c:pt idx="110">
                  <c:v>30</c:v>
                </c:pt>
                <c:pt idx="111">
                  <c:v>30</c:v>
                </c:pt>
                <c:pt idx="112">
                  <c:v>30</c:v>
                </c:pt>
              </c:numCache>
            </c:numRef>
          </c:xVal>
          <c:yVal>
            <c:numRef>
              <c:f>'Ark1'!$E$38:$E$150</c:f>
              <c:numCache>
                <c:formatCode>General</c:formatCode>
                <c:ptCount val="113"/>
                <c:pt idx="0">
                  <c:v>0</c:v>
                </c:pt>
                <c:pt idx="32" formatCode="0.0">
                  <c:v>3</c:v>
                </c:pt>
                <c:pt idx="45" formatCode="0.0">
                  <c:v>4.0999999999999996</c:v>
                </c:pt>
                <c:pt idx="58" formatCode="0.0">
                  <c:v>5.0999999999999996</c:v>
                </c:pt>
                <c:pt idx="69" formatCode="0.0">
                  <c:v>6.3</c:v>
                </c:pt>
                <c:pt idx="89">
                  <c:v>4.5999999999999996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DB98-454B-B802-EB718C6E6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090944"/>
        <c:axId val="157092864"/>
      </c:scatterChart>
      <c:valAx>
        <c:axId val="157090944"/>
        <c:scaling>
          <c:orientation val="minMax"/>
          <c:max val="30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da-DK" b="0"/>
                  <a:t>Kg fosfor pr. ha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7092864"/>
        <c:crosses val="autoZero"/>
        <c:crossBetween val="midCat"/>
      </c:valAx>
      <c:valAx>
        <c:axId val="1570928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da-DK" b="0"/>
                  <a:t>Merudb., a.e. pr. ha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709094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/>
      </a:pPr>
      <a:endParaRPr lang="da-DK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45065540986156E-2"/>
          <c:y val="5.0925925925925923E-2"/>
          <c:w val="0.84775781958355934"/>
          <c:h val="0.7927547205684142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'Ark1'!$C$26</c:f>
              <c:strCache>
                <c:ptCount val="1"/>
                <c:pt idx="0">
                  <c:v>Bio NP 5-8-0</c:v>
                </c:pt>
              </c:strCache>
            </c:strRef>
          </c:tx>
          <c:spPr>
            <a:ln w="4445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'Ark1'!$B$27:$B$33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7.5</c:v>
                </c:pt>
                <c:pt idx="3">
                  <c:v>15</c:v>
                </c:pt>
                <c:pt idx="4">
                  <c:v>0</c:v>
                </c:pt>
                <c:pt idx="5">
                  <c:v>7.5</c:v>
                </c:pt>
                <c:pt idx="6">
                  <c:v>15</c:v>
                </c:pt>
              </c:numCache>
            </c:numRef>
          </c:xVal>
          <c:yVal>
            <c:numRef>
              <c:f>'Ark1'!$C$27:$C$33</c:f>
              <c:numCache>
                <c:formatCode>General</c:formatCode>
                <c:ptCount val="7"/>
                <c:pt idx="0">
                  <c:v>0</c:v>
                </c:pt>
                <c:pt idx="1">
                  <c:v>3.2</c:v>
                </c:pt>
                <c:pt idx="2">
                  <c:v>1.1000000000000001</c:v>
                </c:pt>
                <c:pt idx="3">
                  <c:v>-5.9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9AE-4F9F-B552-8637005496C5}"/>
            </c:ext>
          </c:extLst>
        </c:ser>
        <c:ser>
          <c:idx val="1"/>
          <c:order val="1"/>
          <c:tx>
            <c:strRef>
              <c:f>'Ark1'!$D$26</c:f>
              <c:strCache>
                <c:ptCount val="1"/>
                <c:pt idx="0">
                  <c:v>NP 18-20-0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'Ark1'!$B$27:$B$33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7.5</c:v>
                </c:pt>
                <c:pt idx="3">
                  <c:v>15</c:v>
                </c:pt>
                <c:pt idx="4">
                  <c:v>0</c:v>
                </c:pt>
                <c:pt idx="5">
                  <c:v>7.5</c:v>
                </c:pt>
                <c:pt idx="6">
                  <c:v>15</c:v>
                </c:pt>
              </c:numCache>
            </c:numRef>
          </c:xVal>
          <c:yVal>
            <c:numRef>
              <c:f>'Ark1'!$D$27:$D$33</c:f>
              <c:numCache>
                <c:formatCode>General</c:formatCode>
                <c:ptCount val="7"/>
                <c:pt idx="4">
                  <c:v>0</c:v>
                </c:pt>
                <c:pt idx="5">
                  <c:v>3.9</c:v>
                </c:pt>
                <c:pt idx="6">
                  <c:v>5.6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9AE-4F9F-B552-8637005496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3891832"/>
        <c:axId val="723896424"/>
      </c:scatterChart>
      <c:valAx>
        <c:axId val="723891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/>
                  <a:t>Kg P pr.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23896424"/>
        <c:crosses val="autoZero"/>
        <c:crossBetween val="midCat"/>
      </c:valAx>
      <c:valAx>
        <c:axId val="723896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 err="1"/>
                  <a:t>Merudb</a:t>
                </a:r>
                <a:r>
                  <a:rPr lang="da-DK" dirty="0"/>
                  <a:t>.,</a:t>
                </a:r>
                <a:r>
                  <a:rPr lang="da-DK" baseline="0" dirty="0"/>
                  <a:t> </a:t>
                </a:r>
                <a:r>
                  <a:rPr lang="da-DK" baseline="0" dirty="0" err="1"/>
                  <a:t>a.e</a:t>
                </a:r>
                <a:r>
                  <a:rPr lang="da-DK" baseline="0" dirty="0"/>
                  <a:t>. pr. ha</a:t>
                </a:r>
                <a:endParaRPr lang="da-DK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23891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53642333694318"/>
          <c:y val="4.2241893156559442E-2"/>
          <c:w val="0.89345454018376258"/>
          <c:h val="0.650249725480636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'Ark1'!$C$3</c:f>
              <c:strCache>
                <c:ptCount val="1"/>
                <c:pt idx="0">
                  <c:v>Rågylle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D3-4780-BFCE-2C291DBFA6D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+12,3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56F-45D5-8DC9-508927BA216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+8,8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56F-45D5-8DC9-508927BA216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+13,6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6F-45D5-8DC9-508927BA21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'Ark1'!$A$4:$B$7</c:f>
              <c:multiLvlStrCache>
                <c:ptCount val="4"/>
                <c:lvl>
                  <c:pt idx="0">
                    <c:v>- NP</c:v>
                  </c:pt>
                  <c:pt idx="1">
                    <c:v>+ NP</c:v>
                  </c:pt>
                  <c:pt idx="2">
                    <c:v>- NP</c:v>
                  </c:pt>
                  <c:pt idx="3">
                    <c:v>+ NP</c:v>
                  </c:pt>
                </c:lvl>
                <c:lvl>
                  <c:pt idx="0">
                    <c:v>Trad. nedfældet</c:v>
                  </c:pt>
                  <c:pt idx="2">
                    <c:v>Placeret </c:v>
                  </c:pt>
                </c:lvl>
              </c:multiLvlStrCache>
            </c:multiLvlStrRef>
          </c:cat>
          <c:val>
            <c:numRef>
              <c:f>'Ark1'!$C$4:$C$7</c:f>
              <c:numCache>
                <c:formatCode>General</c:formatCode>
                <c:ptCount val="4"/>
                <c:pt idx="0">
                  <c:v>129.5</c:v>
                </c:pt>
                <c:pt idx="1">
                  <c:v>141.80000000000001</c:v>
                </c:pt>
                <c:pt idx="2">
                  <c:v>138.30000000000001</c:v>
                </c:pt>
                <c:pt idx="3">
                  <c:v>143.1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6F-45D5-8DC9-508927BA2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0084712"/>
        <c:axId val="440081104"/>
      </c:barChart>
      <c:catAx>
        <c:axId val="44008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40081104"/>
        <c:crosses val="autoZero"/>
        <c:auto val="1"/>
        <c:lblAlgn val="ctr"/>
        <c:lblOffset val="100"/>
        <c:noMultiLvlLbl val="0"/>
      </c:catAx>
      <c:valAx>
        <c:axId val="44008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 err="1"/>
                  <a:t>a.e</a:t>
                </a:r>
                <a:r>
                  <a:rPr lang="da-DK" dirty="0"/>
                  <a:t>. pr.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40084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'Ark1'!$D$3</c:f>
              <c:strCache>
                <c:ptCount val="1"/>
                <c:pt idx="0">
                  <c:v>Afgasset gylle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136,0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A1-4877-812E-0825055D32E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-0,9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56F-45D5-8DC9-508927BA216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+5,0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6F-45D5-8DC9-508927BA21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'Ark1'!$A$4:$B$7</c:f>
              <c:multiLvlStrCache>
                <c:ptCount val="4"/>
                <c:lvl>
                  <c:pt idx="0">
                    <c:v>- NP</c:v>
                  </c:pt>
                  <c:pt idx="1">
                    <c:v>+ NP</c:v>
                  </c:pt>
                  <c:pt idx="2">
                    <c:v>- NP</c:v>
                  </c:pt>
                  <c:pt idx="3">
                    <c:v>+ NP</c:v>
                  </c:pt>
                </c:lvl>
                <c:lvl>
                  <c:pt idx="0">
                    <c:v>Trad. nedfældet</c:v>
                  </c:pt>
                  <c:pt idx="2">
                    <c:v>Placeret </c:v>
                  </c:pt>
                </c:lvl>
              </c:multiLvlStrCache>
            </c:multiLvlStrRef>
          </c:cat>
          <c:val>
            <c:numRef>
              <c:f>'Ark1'!$D$4:$D$7</c:f>
              <c:numCache>
                <c:formatCode>General</c:formatCode>
                <c:ptCount val="4"/>
                <c:pt idx="1">
                  <c:v>136</c:v>
                </c:pt>
                <c:pt idx="2">
                  <c:v>135.1</c:v>
                </c:pt>
                <c:pt idx="3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6F-45D5-8DC9-508927BA2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0084712"/>
        <c:axId val="440081104"/>
      </c:barChart>
      <c:catAx>
        <c:axId val="44008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40081104"/>
        <c:crosses val="autoZero"/>
        <c:auto val="1"/>
        <c:lblAlgn val="ctr"/>
        <c:lblOffset val="100"/>
        <c:noMultiLvlLbl val="0"/>
      </c:catAx>
      <c:valAx>
        <c:axId val="44008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 err="1"/>
                  <a:t>a.e</a:t>
                </a:r>
                <a:r>
                  <a:rPr lang="da-DK" dirty="0"/>
                  <a:t>. pr.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40084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Økonomi!$C$49</c:f>
              <c:strCache>
                <c:ptCount val="1"/>
                <c:pt idx="0">
                  <c:v>cm, juni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21-47F6-B19E-7DA2D3C6E96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21-47F6-B19E-7DA2D3C6E9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Økonomi!$B$50:$B$52</c:f>
              <c:strCache>
                <c:ptCount val="3"/>
                <c:pt idx="0">
                  <c:v>- NP
trad. nedf.</c:v>
                </c:pt>
                <c:pt idx="1">
                  <c:v>+NP
trad. nedf.</c:v>
                </c:pt>
                <c:pt idx="2">
                  <c:v>- NP
placeret gylle</c:v>
                </c:pt>
              </c:strCache>
            </c:strRef>
          </c:cat>
          <c:val>
            <c:numRef>
              <c:f>Økonomi!$C$50:$C$52</c:f>
              <c:numCache>
                <c:formatCode>General</c:formatCode>
                <c:ptCount val="3"/>
                <c:pt idx="0">
                  <c:v>48</c:v>
                </c:pt>
                <c:pt idx="1">
                  <c:v>63</c:v>
                </c:pt>
                <c:pt idx="2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21-47F6-B19E-7DA2D3C6E9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5500856"/>
        <c:axId val="625491344"/>
      </c:barChart>
      <c:catAx>
        <c:axId val="625500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5491344"/>
        <c:crosses val="autoZero"/>
        <c:auto val="1"/>
        <c:lblAlgn val="ctr"/>
        <c:lblOffset val="100"/>
        <c:noMultiLvlLbl val="0"/>
      </c:catAx>
      <c:valAx>
        <c:axId val="625491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Plantehøjde i juni, cm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25500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Økonomi!$C$33</c:f>
              <c:strCache>
                <c:ptCount val="1"/>
                <c:pt idx="0">
                  <c:v>uden eksport af gylle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C02-49E0-8656-E69CA9C8BEB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+10,0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63-4879-A7A3-AAF2E1A9BC2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63-4879-A7A3-AAF2E1A9BC2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+5,2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63-4879-A7A3-AAF2E1A9BC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Økonomi!$A$34:$B$37</c:f>
              <c:multiLvlStrCache>
                <c:ptCount val="4"/>
                <c:lvl>
                  <c:pt idx="0">
                    <c:v>- NP</c:v>
                  </c:pt>
                  <c:pt idx="1">
                    <c:v>+ NP</c:v>
                  </c:pt>
                  <c:pt idx="2">
                    <c:v>- NP</c:v>
                  </c:pt>
                  <c:pt idx="3">
                    <c:v>+ NP</c:v>
                  </c:pt>
                </c:lvl>
                <c:lvl>
                  <c:pt idx="0">
                    <c:v>Trad. nedfældet</c:v>
                  </c:pt>
                  <c:pt idx="2">
                    <c:v>Placeret </c:v>
                  </c:pt>
                </c:lvl>
              </c:multiLvlStrCache>
            </c:multiLvlStrRef>
          </c:cat>
          <c:val>
            <c:numRef>
              <c:f>Økonomi!$C$34:$C$37</c:f>
              <c:numCache>
                <c:formatCode>General</c:formatCode>
                <c:ptCount val="4"/>
                <c:pt idx="0">
                  <c:v>129.5</c:v>
                </c:pt>
                <c:pt idx="1">
                  <c:v>139.45384615384617</c:v>
                </c:pt>
                <c:pt idx="2">
                  <c:v>131.8897435897436</c:v>
                </c:pt>
                <c:pt idx="3">
                  <c:v>134.34358974358975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63-4879-A7A3-AAF2E1A9B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0530088"/>
        <c:axId val="440530744"/>
      </c:barChart>
      <c:catAx>
        <c:axId val="440530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40530744"/>
        <c:crosses val="autoZero"/>
        <c:auto val="1"/>
        <c:lblAlgn val="ctr"/>
        <c:lblOffset val="100"/>
        <c:noMultiLvlLbl val="0"/>
      </c:catAx>
      <c:valAx>
        <c:axId val="440530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dirty="0" err="1"/>
                  <a:t>Nettoudb</a:t>
                </a:r>
                <a:r>
                  <a:rPr lang="da-DK" dirty="0"/>
                  <a:t>.,</a:t>
                </a:r>
                <a:r>
                  <a:rPr lang="da-DK" baseline="0" dirty="0"/>
                  <a:t> </a:t>
                </a:r>
                <a:r>
                  <a:rPr lang="da-DK" dirty="0" err="1"/>
                  <a:t>a.e</a:t>
                </a:r>
                <a:r>
                  <a:rPr lang="da-DK" dirty="0"/>
                  <a:t>. pr. ha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40530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05/05/2020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510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295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702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3672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chemeClr val="accent1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1955723"/>
            <a:ext cx="9019553" cy="595869"/>
          </a:xfrm>
        </p:spPr>
        <p:txBody>
          <a:bodyPr wrap="square">
            <a:spAutoFit/>
          </a:bodyPr>
          <a:lstStyle>
            <a:lvl1pPr>
              <a:lnSpc>
                <a:spcPct val="88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forfatter, sted, dato mm.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8361" y="6023806"/>
            <a:ext cx="1324800" cy="525600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361828" y="1549399"/>
            <a:ext cx="7267575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542925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05-05-2020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C2E099A5-A389-4C1F-9A72-BA492FC9CC32}"/>
              </a:ext>
            </a:extLst>
          </p:cNvPr>
          <p:cNvSpPr/>
          <p:nvPr userDrawn="1"/>
        </p:nvSpPr>
        <p:spPr>
          <a:xfrm>
            <a:off x="0" y="5706000"/>
            <a:ext cx="219770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F2AE118-6811-4404-9FA9-5D5911402E3B}"/>
              </a:ext>
            </a:extLst>
          </p:cNvPr>
          <p:cNvSpPr/>
          <p:nvPr userDrawn="1"/>
        </p:nvSpPr>
        <p:spPr>
          <a:xfrm>
            <a:off x="0" y="0"/>
            <a:ext cx="219770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36" name="Billede 35">
            <a:extLst>
              <a:ext uri="{FF2B5EF4-FFF2-40B4-BE49-F238E27FC236}">
                <a16:creationId xmlns:a16="http://schemas.microsoft.com/office/drawing/2014/main" id="{E0B77891-417E-4402-A6C2-05BA2CF52A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rgbClr val="C8C7B2">
              <a:alpha val="75000"/>
            </a:srgb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97239" y="6032683"/>
            <a:ext cx="1324800" cy="525600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ell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solidFill>
            <a:srgbClr val="4B3E31"/>
          </a:solidFill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brune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</a:t>
            </a:r>
            <a:r>
              <a:rPr lang="da-DK" sz="1000" b="0" dirty="0" err="1">
                <a:solidFill>
                  <a:schemeClr val="tx1"/>
                </a:solidFill>
              </a:rPr>
              <a:t>billedepladsholderen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8361" y="6032681"/>
            <a:ext cx="1324800" cy="525600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SEGES Logo hvid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414" y="2063544"/>
            <a:ext cx="8637586" cy="2376455"/>
          </a:xfrm>
          <a:prstGeom prst="rect">
            <a:avLst/>
          </a:prstGeom>
        </p:spPr>
      </p:pic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-2959100" y="1511771"/>
            <a:ext cx="28146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baggrund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 err="1">
                <a:solidFill>
                  <a:schemeClr val="tx1"/>
                </a:solidFill>
              </a:rPr>
              <a:t>Højreklik</a:t>
            </a:r>
            <a:r>
              <a:rPr lang="da-DK" sz="1000" b="0" dirty="0">
                <a:solidFill>
                  <a:schemeClr val="tx1"/>
                </a:solidFill>
              </a:rPr>
              <a:t> på baggrunden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drop ned menuen vælg ”</a:t>
            </a:r>
            <a:r>
              <a:rPr lang="da-DK" sz="1000" b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baggrund”</a:t>
            </a:r>
            <a:r>
              <a:rPr lang="da-DK" sz="1000" b="0" dirty="0">
                <a:solidFill>
                  <a:schemeClr val="tx1"/>
                </a:solidFill>
              </a:rPr>
              <a:t>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”farvespandend” i</a:t>
            </a:r>
            <a:r>
              <a:rPr lang="da-DK" sz="1000" b="0" baseline="0" dirty="0">
                <a:solidFill>
                  <a:schemeClr val="tx1"/>
                </a:solidFill>
              </a:rPr>
              <a:t> </a:t>
            </a:r>
            <a:r>
              <a:rPr lang="da-DK" sz="1000" b="0" baseline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</a:t>
            </a:r>
            <a:r>
              <a:rPr lang="da-DK" sz="1000" b="0" dirty="0">
                <a:solidFill>
                  <a:schemeClr val="tx1"/>
                </a:solidFill>
              </a:rPr>
              <a:t>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baggrunden</a:t>
            </a:r>
          </a:p>
        </p:txBody>
      </p:sp>
    </p:spTree>
    <p:extLst>
      <p:ext uri="{BB962C8B-B14F-4D97-AF65-F5344CB8AC3E}">
        <p14:creationId xmlns:p14="http://schemas.microsoft.com/office/powerpoint/2010/main" val="3524036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slide - SEGES Logo grø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959100" y="1511771"/>
            <a:ext cx="28146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baggrund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 err="1">
                <a:solidFill>
                  <a:schemeClr val="tx1"/>
                </a:solidFill>
              </a:rPr>
              <a:t>Højreklik</a:t>
            </a:r>
            <a:r>
              <a:rPr lang="da-DK" sz="1000" b="0" dirty="0">
                <a:solidFill>
                  <a:schemeClr val="tx1"/>
                </a:solidFill>
              </a:rPr>
              <a:t> på baggrunden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drop ned menuen vælg ”</a:t>
            </a:r>
            <a:r>
              <a:rPr lang="da-DK" sz="1000" b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baggrund”</a:t>
            </a:r>
            <a:r>
              <a:rPr lang="da-DK" sz="1000" b="0" dirty="0">
                <a:solidFill>
                  <a:schemeClr val="tx1"/>
                </a:solidFill>
              </a:rPr>
              <a:t>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”farvespandend” i</a:t>
            </a:r>
            <a:r>
              <a:rPr lang="da-DK" sz="1000" b="0" baseline="0" dirty="0">
                <a:solidFill>
                  <a:schemeClr val="tx1"/>
                </a:solidFill>
              </a:rPr>
              <a:t> </a:t>
            </a:r>
            <a:r>
              <a:rPr lang="da-DK" sz="1000" b="0" baseline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</a:t>
            </a:r>
            <a:r>
              <a:rPr lang="da-DK" sz="1000" b="0" dirty="0">
                <a:solidFill>
                  <a:schemeClr val="tx1"/>
                </a:solidFill>
              </a:rPr>
              <a:t>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baggrunden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pic>
        <p:nvPicPr>
          <p:cNvPr id="10" name="Picture 49" descr="LF_Logo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414" y="2063544"/>
            <a:ext cx="8637586" cy="23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25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>
            <a:extLst>
              <a:ext uri="{FF2B5EF4-FFF2-40B4-BE49-F238E27FC236}">
                <a16:creationId xmlns:a16="http://schemas.microsoft.com/office/drawing/2014/main" id="{1D99172C-8611-415F-946D-D7C7EEB79A1A}"/>
              </a:ext>
            </a:extLst>
          </p:cNvPr>
          <p:cNvSpPr/>
          <p:nvPr userDrawn="1"/>
        </p:nvSpPr>
        <p:spPr>
          <a:xfrm>
            <a:off x="0" y="5706000"/>
            <a:ext cx="219770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05-05-2020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91C27C8-A6C6-45EF-AA45-F446350180C5}"/>
              </a:ext>
            </a:extLst>
          </p:cNvPr>
          <p:cNvSpPr/>
          <p:nvPr userDrawn="1"/>
        </p:nvSpPr>
        <p:spPr>
          <a:xfrm>
            <a:off x="0" y="0"/>
            <a:ext cx="219770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32" name="Billede 31">
            <a:extLst>
              <a:ext uri="{FF2B5EF4-FFF2-40B4-BE49-F238E27FC236}">
                <a16:creationId xmlns:a16="http://schemas.microsoft.com/office/drawing/2014/main" id="{3A6C4A4E-4CDF-4DD2-9830-A7D50BEE92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92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3672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chemeClr val="accent1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1955723"/>
            <a:ext cx="9019553" cy="595869"/>
          </a:xfrm>
        </p:spPr>
        <p:txBody>
          <a:bodyPr wrap="square">
            <a:spAutoFit/>
          </a:bodyPr>
          <a:lstStyle>
            <a:lvl1pPr>
              <a:lnSpc>
                <a:spcPct val="88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i op til 2 linjers længde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forfatter, sted, dato mm.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8361" y="6023806"/>
            <a:ext cx="1324800" cy="525600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9688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>
            <a:extLst>
              <a:ext uri="{FF2B5EF4-FFF2-40B4-BE49-F238E27FC236}">
                <a16:creationId xmlns:a16="http://schemas.microsoft.com/office/drawing/2014/main" id="{1D99172C-8611-415F-946D-D7C7EEB79A1A}"/>
              </a:ext>
            </a:extLst>
          </p:cNvPr>
          <p:cNvSpPr/>
          <p:nvPr userDrawn="1"/>
        </p:nvSpPr>
        <p:spPr>
          <a:xfrm>
            <a:off x="0" y="5706000"/>
            <a:ext cx="219770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05-05-2020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91C27C8-A6C6-45EF-AA45-F446350180C5}"/>
              </a:ext>
            </a:extLst>
          </p:cNvPr>
          <p:cNvSpPr/>
          <p:nvPr userDrawn="1"/>
        </p:nvSpPr>
        <p:spPr>
          <a:xfrm>
            <a:off x="0" y="0"/>
            <a:ext cx="219770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32" name="Billede 31">
            <a:extLst>
              <a:ext uri="{FF2B5EF4-FFF2-40B4-BE49-F238E27FC236}">
                <a16:creationId xmlns:a16="http://schemas.microsoft.com/office/drawing/2014/main" id="{3A6C4A4E-4CDF-4DD2-9830-A7D50BEE9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77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LD+andre 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10" y="1901574"/>
            <a:ext cx="7394440" cy="704167"/>
          </a:xfrm>
        </p:spPr>
        <p:txBody>
          <a:bodyPr wrap="square"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a-DK" noProof="0" dirty="0"/>
              <a:t>Titel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Forfatter, afdeling</a:t>
            </a:r>
            <a:br>
              <a:rPr lang="da-DK" dirty="0"/>
            </a:br>
            <a:r>
              <a:rPr lang="da-DK" dirty="0"/>
              <a:t>Sted og dato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2F7AEE7A-AEB5-4929-B1A9-AD75B55986E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963149" y="0"/>
            <a:ext cx="2227262" cy="6858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0D44162-6250-4ACB-85B3-109AA1E689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0413" cy="1152000"/>
          </a:xfrm>
          <a:solidFill>
            <a:schemeClr val="accent1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26043E83-533F-4454-8E70-01190B62D25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8361" y="6023805"/>
            <a:ext cx="1324800" cy="525600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8C8BD1C9-5C64-4661-B4FC-4C0AAECB83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47310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8361" y="6014934"/>
            <a:ext cx="1324800" cy="525600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3C26BB1-5B0D-4593-98CD-F0195410A072}"/>
              </a:ext>
            </a:extLst>
          </p:cNvPr>
          <p:cNvSpPr/>
          <p:nvPr userDrawn="1"/>
        </p:nvSpPr>
        <p:spPr>
          <a:xfrm>
            <a:off x="1362" y="2241958"/>
            <a:ext cx="12190412" cy="3460344"/>
          </a:xfrm>
          <a:prstGeom prst="rect">
            <a:avLst/>
          </a:prstGeom>
          <a:solidFill>
            <a:srgbClr val="07647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</p:spTree>
    <p:extLst>
      <p:ext uri="{BB962C8B-B14F-4D97-AF65-F5344CB8AC3E}">
        <p14:creationId xmlns:p14="http://schemas.microsoft.com/office/powerpoint/2010/main" val="393172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>
            <a:extLst>
              <a:ext uri="{FF2B5EF4-FFF2-40B4-BE49-F238E27FC236}">
                <a16:creationId xmlns:a16="http://schemas.microsoft.com/office/drawing/2014/main" id="{1D99172C-8611-415F-946D-D7C7EEB79A1A}"/>
              </a:ext>
            </a:extLst>
          </p:cNvPr>
          <p:cNvSpPr/>
          <p:nvPr userDrawn="1"/>
        </p:nvSpPr>
        <p:spPr>
          <a:xfrm>
            <a:off x="0" y="5706000"/>
            <a:ext cx="219770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05-05-2020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91C27C8-A6C6-45EF-AA45-F446350180C5}"/>
              </a:ext>
            </a:extLst>
          </p:cNvPr>
          <p:cNvSpPr/>
          <p:nvPr userDrawn="1"/>
        </p:nvSpPr>
        <p:spPr>
          <a:xfrm>
            <a:off x="0" y="0"/>
            <a:ext cx="219770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32" name="Billede 31">
            <a:extLst>
              <a:ext uri="{FF2B5EF4-FFF2-40B4-BE49-F238E27FC236}">
                <a16:creationId xmlns:a16="http://schemas.microsoft.com/office/drawing/2014/main" id="{3A6C4A4E-4CDF-4DD2-9830-A7D50BEE9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CE9D332-D2FF-4F02-A1E1-6D184997ACDD}"/>
              </a:ext>
            </a:extLst>
          </p:cNvPr>
          <p:cNvSpPr/>
          <p:nvPr userDrawn="1"/>
        </p:nvSpPr>
        <p:spPr>
          <a:xfrm>
            <a:off x="1362" y="2241958"/>
            <a:ext cx="12190412" cy="3460344"/>
          </a:xfrm>
          <a:prstGeom prst="rect">
            <a:avLst/>
          </a:prstGeom>
          <a:solidFill>
            <a:srgbClr val="07647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A869F1DC-553C-4CAB-90B6-16D88C5EE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92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8361" y="6041559"/>
            <a:ext cx="1324800" cy="525600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4796E07-68E1-478F-9CE0-4A523775847C}"/>
              </a:ext>
            </a:extLst>
          </p:cNvPr>
          <p:cNvSpPr/>
          <p:nvPr userDrawn="1"/>
        </p:nvSpPr>
        <p:spPr>
          <a:xfrm>
            <a:off x="1" y="2743838"/>
            <a:ext cx="12190412" cy="2520001"/>
          </a:xfrm>
          <a:prstGeom prst="rect">
            <a:avLst/>
          </a:prstGeom>
          <a:solidFill>
            <a:srgbClr val="07647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</p:spTree>
    <p:extLst>
      <p:ext uri="{BB962C8B-B14F-4D97-AF65-F5344CB8AC3E}">
        <p14:creationId xmlns:p14="http://schemas.microsoft.com/office/powerpoint/2010/main" val="2374290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721ADF0-10D7-4EE0-B18F-384487A6B26C}"/>
              </a:ext>
            </a:extLst>
          </p:cNvPr>
          <p:cNvSpPr/>
          <p:nvPr userDrawn="1"/>
        </p:nvSpPr>
        <p:spPr>
          <a:xfrm>
            <a:off x="1" y="2743838"/>
            <a:ext cx="12190412" cy="2520001"/>
          </a:xfrm>
          <a:prstGeom prst="rect">
            <a:avLst/>
          </a:prstGeom>
          <a:solidFill>
            <a:srgbClr val="07647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114942A4-CDD0-4795-B75B-5B31675F0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9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05-05-2020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000" y="1549399"/>
            <a:ext cx="4594657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8" name="Rektangel 27">
            <a:extLst>
              <a:ext uri="{FF2B5EF4-FFF2-40B4-BE49-F238E27FC236}">
                <a16:creationId xmlns:a16="http://schemas.microsoft.com/office/drawing/2014/main" id="{6EF49154-3531-45AA-889E-DB444BFEF952}"/>
              </a:ext>
            </a:extLst>
          </p:cNvPr>
          <p:cNvSpPr/>
          <p:nvPr userDrawn="1"/>
        </p:nvSpPr>
        <p:spPr>
          <a:xfrm>
            <a:off x="0" y="5706000"/>
            <a:ext cx="219770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56DCC11A-2E79-4A11-B94E-3CEE2527F50A}"/>
              </a:ext>
            </a:extLst>
          </p:cNvPr>
          <p:cNvSpPr/>
          <p:nvPr userDrawn="1"/>
        </p:nvSpPr>
        <p:spPr>
          <a:xfrm>
            <a:off x="0" y="0"/>
            <a:ext cx="219770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3DB49457-41BC-4F35-8AF1-351EFC050D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0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7267575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05-05-2020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0" name="Rektangel 29">
            <a:extLst>
              <a:ext uri="{FF2B5EF4-FFF2-40B4-BE49-F238E27FC236}">
                <a16:creationId xmlns:a16="http://schemas.microsoft.com/office/drawing/2014/main" id="{A67EE0A7-9A56-4574-8C07-DBE19E650B29}"/>
              </a:ext>
            </a:extLst>
          </p:cNvPr>
          <p:cNvSpPr/>
          <p:nvPr userDrawn="1"/>
        </p:nvSpPr>
        <p:spPr>
          <a:xfrm>
            <a:off x="0" y="5706000"/>
            <a:ext cx="219770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ACA79AE-A6F3-4D99-AB28-7F190C4C48D9}"/>
              </a:ext>
            </a:extLst>
          </p:cNvPr>
          <p:cNvSpPr/>
          <p:nvPr userDrawn="1"/>
        </p:nvSpPr>
        <p:spPr>
          <a:xfrm>
            <a:off x="0" y="0"/>
            <a:ext cx="219770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32" name="Billede 31">
            <a:extLst>
              <a:ext uri="{FF2B5EF4-FFF2-40B4-BE49-F238E27FC236}">
                <a16:creationId xmlns:a16="http://schemas.microsoft.com/office/drawing/2014/main" id="{47D3B01A-0448-4DA4-88BC-58A4117423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19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361828" y="1549399"/>
            <a:ext cx="7267575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542925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05-05-2020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C2E099A5-A389-4C1F-9A72-BA492FC9CC32}"/>
              </a:ext>
            </a:extLst>
          </p:cNvPr>
          <p:cNvSpPr/>
          <p:nvPr userDrawn="1"/>
        </p:nvSpPr>
        <p:spPr>
          <a:xfrm>
            <a:off x="0" y="5706000"/>
            <a:ext cx="219770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F2AE118-6811-4404-9FA9-5D5911402E3B}"/>
              </a:ext>
            </a:extLst>
          </p:cNvPr>
          <p:cNvSpPr/>
          <p:nvPr userDrawn="1"/>
        </p:nvSpPr>
        <p:spPr>
          <a:xfrm>
            <a:off x="0" y="0"/>
            <a:ext cx="219770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36" name="Billede 35">
            <a:extLst>
              <a:ext uri="{FF2B5EF4-FFF2-40B4-BE49-F238E27FC236}">
                <a16:creationId xmlns:a16="http://schemas.microsoft.com/office/drawing/2014/main" id="{E0B77891-417E-4402-A6C2-05BA2CF52A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5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-1" y="0"/>
            <a:ext cx="9782175" cy="5706000"/>
          </a:xfrm>
          <a:solidFill>
            <a:srgbClr val="C8C7B2">
              <a:alpha val="75000"/>
            </a:srgb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2175" y="5706000"/>
            <a:ext cx="2428558" cy="1152000"/>
          </a:xfrm>
          <a:solidFill>
            <a:schemeClr val="accent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2174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 dirty="0">
                <a:solidFill>
                  <a:schemeClr val="tx1"/>
                </a:solidFill>
              </a:rPr>
            </a:br>
            <a:r>
              <a:rPr lang="da-DK" sz="1000" b="0" dirty="0">
                <a:solidFill>
                  <a:schemeClr val="tx1"/>
                </a:solidFill>
              </a:rPr>
              <a:t>hvide </a:t>
            </a:r>
            <a:r>
              <a:rPr lang="da-DK" sz="1000" b="0" dirty="0" err="1">
                <a:solidFill>
                  <a:schemeClr val="tx1"/>
                </a:solidFill>
              </a:rPr>
              <a:t>billedepladsholder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97239" y="6032683"/>
            <a:ext cx="1324800" cy="525600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89733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ell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solidFill>
            <a:srgbClr val="4B3E31"/>
          </a:solidFill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brune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133" y="1318017"/>
            <a:ext cx="7357617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 err="1"/>
              <a:t>Breaker</a:t>
            </a:r>
            <a:r>
              <a:rPr lang="da-DK" noProof="0" dirty="0"/>
              <a:t> side med stor tekst </a:t>
            </a:r>
            <a:br>
              <a:rPr lang="da-DK" noProof="0" dirty="0"/>
            </a:br>
            <a:r>
              <a:rPr lang="da-DK" noProof="0" dirty="0"/>
              <a:t>i flere linjer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1. Indsæt et billede ved at klikke på </a:t>
            </a:r>
            <a:r>
              <a:rPr lang="da-DK" sz="1000" b="0" dirty="0" err="1">
                <a:solidFill>
                  <a:schemeClr val="tx1"/>
                </a:solidFill>
              </a:rPr>
              <a:t>billedepladsholderen</a:t>
            </a:r>
            <a:endParaRPr lang="da-DK" sz="1000" b="0" dirty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dirty="0">
                <a:solidFill>
                  <a:schemeClr val="tx1"/>
                </a:solidFill>
              </a:rPr>
              <a:t>2. Via</a:t>
            </a:r>
            <a:r>
              <a:rPr lang="da-DK" sz="1000" b="0" baseline="0" dirty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 dirty="0">
                <a:solidFill>
                  <a:schemeClr val="tx1"/>
                </a:solidFill>
              </a:rPr>
              <a:t>3. </a:t>
            </a:r>
            <a:r>
              <a:rPr lang="da-DK" sz="1000" b="0" dirty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 dirty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8361" y="6032681"/>
            <a:ext cx="1324800" cy="525600"/>
          </a:xfr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395281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SEGES Logo hvid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414" y="2063544"/>
            <a:ext cx="8637586" cy="2376455"/>
          </a:xfrm>
          <a:prstGeom prst="rect">
            <a:avLst/>
          </a:prstGeom>
        </p:spPr>
      </p:pic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-2959100" y="1511771"/>
            <a:ext cx="28146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baggrund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 err="1">
                <a:solidFill>
                  <a:schemeClr val="tx1"/>
                </a:solidFill>
              </a:rPr>
              <a:t>Højreklik</a:t>
            </a:r>
            <a:r>
              <a:rPr lang="da-DK" sz="1000" b="0" dirty="0">
                <a:solidFill>
                  <a:schemeClr val="tx1"/>
                </a:solidFill>
              </a:rPr>
              <a:t> på baggrunden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drop ned menuen vælg ”</a:t>
            </a:r>
            <a:r>
              <a:rPr lang="da-DK" sz="1000" b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baggrund”</a:t>
            </a:r>
            <a:r>
              <a:rPr lang="da-DK" sz="1000" b="0" dirty="0">
                <a:solidFill>
                  <a:schemeClr val="tx1"/>
                </a:solidFill>
              </a:rPr>
              <a:t>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”farvespandend” i</a:t>
            </a:r>
            <a:r>
              <a:rPr lang="da-DK" sz="1000" b="0" baseline="0" dirty="0">
                <a:solidFill>
                  <a:schemeClr val="tx1"/>
                </a:solidFill>
              </a:rPr>
              <a:t> </a:t>
            </a:r>
            <a:r>
              <a:rPr lang="da-DK" sz="1000" b="0" baseline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</a:t>
            </a:r>
            <a:r>
              <a:rPr lang="da-DK" sz="1000" b="0" dirty="0">
                <a:solidFill>
                  <a:schemeClr val="tx1"/>
                </a:solidFill>
              </a:rPr>
              <a:t>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baggrunden</a:t>
            </a:r>
          </a:p>
        </p:txBody>
      </p:sp>
    </p:spTree>
    <p:extLst>
      <p:ext uri="{BB962C8B-B14F-4D97-AF65-F5344CB8AC3E}">
        <p14:creationId xmlns:p14="http://schemas.microsoft.com/office/powerpoint/2010/main" val="557415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slide - SEGES Logo grø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8611" y="0"/>
            <a:ext cx="32922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959100" y="1511771"/>
            <a:ext cx="28146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baggrund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 err="1">
                <a:solidFill>
                  <a:schemeClr val="tx1"/>
                </a:solidFill>
              </a:rPr>
              <a:t>Højreklik</a:t>
            </a:r>
            <a:r>
              <a:rPr lang="da-DK" sz="1000" b="0" dirty="0">
                <a:solidFill>
                  <a:schemeClr val="tx1"/>
                </a:solidFill>
              </a:rPr>
              <a:t> på baggrunden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drop ned menuen vælg ”</a:t>
            </a:r>
            <a:r>
              <a:rPr lang="da-DK" sz="1000" b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baggrund”</a:t>
            </a:r>
            <a:r>
              <a:rPr lang="da-DK" sz="1000" b="0" dirty="0">
                <a:solidFill>
                  <a:schemeClr val="tx1"/>
                </a:solidFill>
              </a:rPr>
              <a:t>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”farvespandend” i</a:t>
            </a:r>
            <a:r>
              <a:rPr lang="da-DK" sz="1000" b="0" baseline="0" dirty="0">
                <a:solidFill>
                  <a:schemeClr val="tx1"/>
                </a:solidFill>
              </a:rPr>
              <a:t> </a:t>
            </a:r>
            <a:r>
              <a:rPr lang="da-DK" sz="1000" b="0" baseline="0" dirty="0" err="1">
                <a:solidFill>
                  <a:schemeClr val="tx1"/>
                </a:solidFill>
              </a:rPr>
              <a:t>fomater</a:t>
            </a:r>
            <a:r>
              <a:rPr lang="da-DK" sz="1000" b="0" baseline="0" dirty="0">
                <a:solidFill>
                  <a:schemeClr val="tx1"/>
                </a:solidFill>
              </a:rPr>
              <a:t> baggrund</a:t>
            </a:r>
            <a:r>
              <a:rPr lang="da-DK" sz="1000" b="0" dirty="0">
                <a:solidFill>
                  <a:schemeClr val="tx1"/>
                </a:solidFill>
              </a:rPr>
              <a:t>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baggrunden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pic>
        <p:nvPicPr>
          <p:cNvPr id="10" name="Picture 49" descr="LF_Logo_RGB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414" y="2063544"/>
            <a:ext cx="8637586" cy="23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3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LD+andre 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10" y="1901574"/>
            <a:ext cx="7394440" cy="704167"/>
          </a:xfrm>
        </p:spPr>
        <p:txBody>
          <a:bodyPr wrap="square"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da-DK" noProof="0" dirty="0"/>
              <a:t>Titel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323829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Forfatter, afdeling</a:t>
            </a:r>
            <a:br>
              <a:rPr lang="da-DK" dirty="0"/>
            </a:br>
            <a:r>
              <a:rPr lang="da-DK" dirty="0"/>
              <a:t>Sted og dato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2F7AEE7A-AEB5-4929-B1A9-AD75B55986E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963149" y="0"/>
            <a:ext cx="2227262" cy="6858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0D44162-6250-4ACB-85B3-109AA1E6896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0413" cy="1152000"/>
          </a:xfrm>
          <a:solidFill>
            <a:schemeClr val="accent1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26043E83-533F-4454-8E70-01190B62D25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8361" y="6023805"/>
            <a:ext cx="1324800" cy="525600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8C8BD1C9-5C64-4661-B4FC-4C0AAECB83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16667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>
            <a:extLst>
              <a:ext uri="{FF2B5EF4-FFF2-40B4-BE49-F238E27FC236}">
                <a16:creationId xmlns:a16="http://schemas.microsoft.com/office/drawing/2014/main" id="{1D99172C-8611-415F-946D-D7C7EEB79A1A}"/>
              </a:ext>
            </a:extLst>
          </p:cNvPr>
          <p:cNvSpPr/>
          <p:nvPr userDrawn="1"/>
        </p:nvSpPr>
        <p:spPr>
          <a:xfrm>
            <a:off x="0" y="5706000"/>
            <a:ext cx="219770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05-05-2020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000"/>
            </a:lvl2pPr>
            <a:lvl3pPr>
              <a:spcAft>
                <a:spcPts val="600"/>
              </a:spcAft>
              <a:defRPr sz="18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591C27C8-A6C6-45EF-AA45-F446350180C5}"/>
              </a:ext>
            </a:extLst>
          </p:cNvPr>
          <p:cNvSpPr/>
          <p:nvPr userDrawn="1"/>
        </p:nvSpPr>
        <p:spPr>
          <a:xfrm>
            <a:off x="0" y="0"/>
            <a:ext cx="219770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32" name="Billede 31">
            <a:extLst>
              <a:ext uri="{FF2B5EF4-FFF2-40B4-BE49-F238E27FC236}">
                <a16:creationId xmlns:a16="http://schemas.microsoft.com/office/drawing/2014/main" id="{3A6C4A4E-4CDF-4DD2-9830-A7D50BEE92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33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426811" y="6492876"/>
            <a:ext cx="2844430" cy="365125"/>
          </a:xfrm>
        </p:spPr>
        <p:txBody>
          <a:bodyPr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889B7EF3-B023-4829-8A6F-99DBBBEDC9AD}" type="datetime2">
              <a:rPr lang="da-DK" smtClean="0"/>
              <a:pPr>
                <a:defRPr/>
              </a:pPr>
              <a:t>5. maj 2020</a:t>
            </a:fld>
            <a:endParaRPr lang="da-DK" dirty="0"/>
          </a:p>
        </p:txBody>
      </p:sp>
      <p:sp>
        <p:nvSpPr>
          <p:cNvPr id="7" name="Pladsholder til diasnummer 4"/>
          <p:cNvSpPr>
            <a:spLocks noGrp="1"/>
          </p:cNvSpPr>
          <p:nvPr>
            <p:ph type="sldNum" sz="quarter" idx="11"/>
          </p:nvPr>
        </p:nvSpPr>
        <p:spPr>
          <a:xfrm>
            <a:off x="402478" y="6492876"/>
            <a:ext cx="1100523" cy="365125"/>
          </a:xfr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774876A2-58FF-4631-9985-D3CD04231D87}" type="slidenum">
              <a:rPr lang="da-DK" smtClean="0"/>
              <a:pPr>
                <a:defRPr/>
              </a:pPr>
              <a:t>‹nr.›</a:t>
            </a:fld>
            <a:r>
              <a:rPr lang="da-DK"/>
              <a:t>...|</a:t>
            </a:r>
            <a:endParaRPr lang="da-DK" dirty="0"/>
          </a:p>
        </p:txBody>
      </p:sp>
      <p:sp>
        <p:nvSpPr>
          <p:cNvPr id="10" name="Pladsholder til indhold 9"/>
          <p:cNvSpPr>
            <a:spLocks noGrp="1"/>
          </p:cNvSpPr>
          <p:nvPr>
            <p:ph sz="quarter" idx="12"/>
          </p:nvPr>
        </p:nvSpPr>
        <p:spPr>
          <a:xfrm>
            <a:off x="527313" y="1484786"/>
            <a:ext cx="11327784" cy="3960143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590506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05-05-2020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78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05-05-2020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000" y="1549399"/>
            <a:ext cx="4594657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26" name="Billed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8" y="6165712"/>
            <a:ext cx="572208" cy="22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0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8361" y="6014934"/>
            <a:ext cx="1324800" cy="525600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3C26BB1-5B0D-4593-98CD-F0195410A072}"/>
              </a:ext>
            </a:extLst>
          </p:cNvPr>
          <p:cNvSpPr/>
          <p:nvPr userDrawn="1"/>
        </p:nvSpPr>
        <p:spPr>
          <a:xfrm>
            <a:off x="1362" y="2241958"/>
            <a:ext cx="12190412" cy="3460344"/>
          </a:xfrm>
          <a:prstGeom prst="rect">
            <a:avLst/>
          </a:prstGeom>
          <a:solidFill>
            <a:srgbClr val="07647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CE9D332-D2FF-4F02-A1E1-6D184997ACDD}"/>
              </a:ext>
            </a:extLst>
          </p:cNvPr>
          <p:cNvSpPr/>
          <p:nvPr userDrawn="1"/>
        </p:nvSpPr>
        <p:spPr>
          <a:xfrm>
            <a:off x="1362" y="2241958"/>
            <a:ext cx="12190412" cy="3460344"/>
          </a:xfrm>
          <a:prstGeom prst="rect">
            <a:avLst/>
          </a:prstGeom>
          <a:solidFill>
            <a:srgbClr val="07647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2751608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3829781"/>
            <a:ext cx="7351712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flere linjer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A869F1DC-553C-4CAB-90B6-16D88C5EE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88361" y="6041559"/>
            <a:ext cx="1324800" cy="525600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4796E07-68E1-478F-9CE0-4A523775847C}"/>
              </a:ext>
            </a:extLst>
          </p:cNvPr>
          <p:cNvSpPr/>
          <p:nvPr userDrawn="1"/>
        </p:nvSpPr>
        <p:spPr>
          <a:xfrm>
            <a:off x="1" y="2743838"/>
            <a:ext cx="12190412" cy="2520001"/>
          </a:xfrm>
          <a:prstGeom prst="rect">
            <a:avLst/>
          </a:prstGeom>
          <a:solidFill>
            <a:srgbClr val="07647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det hvide felt og indsæt billede via ”indsæt billede” i menulinjen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0987" y="5988208"/>
            <a:ext cx="1007997" cy="587589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721ADF0-10D7-4EE0-B18F-384487A6B26C}"/>
              </a:ext>
            </a:extLst>
          </p:cNvPr>
          <p:cNvSpPr/>
          <p:nvPr userDrawn="1"/>
        </p:nvSpPr>
        <p:spPr>
          <a:xfrm>
            <a:off x="1" y="2743838"/>
            <a:ext cx="12190412" cy="2520001"/>
          </a:xfrm>
          <a:prstGeom prst="rect">
            <a:avLst/>
          </a:prstGeom>
          <a:solidFill>
            <a:srgbClr val="07647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09" y="3249791"/>
            <a:ext cx="7394441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038" y="4267199"/>
            <a:ext cx="7351712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manchet i en eller to linjer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114942A4-CDD0-4795-B75B-5B31675F0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05-05-2020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000" y="1549399"/>
            <a:ext cx="4594657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8" name="Rektangel 27">
            <a:extLst>
              <a:ext uri="{FF2B5EF4-FFF2-40B4-BE49-F238E27FC236}">
                <a16:creationId xmlns:a16="http://schemas.microsoft.com/office/drawing/2014/main" id="{6EF49154-3531-45AA-889E-DB444BFEF952}"/>
              </a:ext>
            </a:extLst>
          </p:cNvPr>
          <p:cNvSpPr/>
          <p:nvPr userDrawn="1"/>
        </p:nvSpPr>
        <p:spPr>
          <a:xfrm>
            <a:off x="0" y="5706000"/>
            <a:ext cx="219770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56DCC11A-2E79-4A11-B94E-3CEE2527F50A}"/>
              </a:ext>
            </a:extLst>
          </p:cNvPr>
          <p:cNvSpPr/>
          <p:nvPr userDrawn="1"/>
        </p:nvSpPr>
        <p:spPr>
          <a:xfrm>
            <a:off x="0" y="0"/>
            <a:ext cx="219770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3DB49457-41BC-4F35-8AF1-351EFC050D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7267575" cy="4148139"/>
          </a:xfrm>
        </p:spPr>
        <p:txBody>
          <a:bodyPr/>
          <a:lstStyle>
            <a:lvl1pPr>
              <a:spcAft>
                <a:spcPts val="1200"/>
              </a:spcAft>
              <a:defRPr sz="2000"/>
            </a:lvl1pPr>
            <a:lvl2pPr>
              <a:spcAft>
                <a:spcPts val="1200"/>
              </a:spcAft>
              <a:defRPr sz="1800"/>
            </a:lvl2pPr>
            <a:lvl3pPr>
              <a:spcAft>
                <a:spcPts val="1200"/>
              </a:spcAft>
              <a:defRPr sz="1600"/>
            </a:lvl3pPr>
            <a:lvl4pPr>
              <a:spcAft>
                <a:spcPts val="1200"/>
              </a:spcAft>
              <a:defRPr sz="1600"/>
            </a:lvl4pPr>
            <a:lvl5pPr>
              <a:spcAft>
                <a:spcPts val="1200"/>
              </a:spcAft>
              <a:defRPr sz="16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05-05-2020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0" name="Rektangel 29">
            <a:extLst>
              <a:ext uri="{FF2B5EF4-FFF2-40B4-BE49-F238E27FC236}">
                <a16:creationId xmlns:a16="http://schemas.microsoft.com/office/drawing/2014/main" id="{A67EE0A7-9A56-4574-8C07-DBE19E650B29}"/>
              </a:ext>
            </a:extLst>
          </p:cNvPr>
          <p:cNvSpPr/>
          <p:nvPr userDrawn="1"/>
        </p:nvSpPr>
        <p:spPr>
          <a:xfrm>
            <a:off x="0" y="5706000"/>
            <a:ext cx="219770" cy="11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ACA79AE-A6F3-4D99-AB28-7F190C4C48D9}"/>
              </a:ext>
            </a:extLst>
          </p:cNvPr>
          <p:cNvSpPr/>
          <p:nvPr userDrawn="1"/>
        </p:nvSpPr>
        <p:spPr>
          <a:xfrm>
            <a:off x="0" y="0"/>
            <a:ext cx="219770" cy="5705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32" name="Billede 31">
            <a:extLst>
              <a:ext uri="{FF2B5EF4-FFF2-40B4-BE49-F238E27FC236}">
                <a16:creationId xmlns:a16="http://schemas.microsoft.com/office/drawing/2014/main" id="{47D3B01A-0448-4DA4-88BC-58A4117423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937259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1C94F387-72AF-7F46-9F62-3BEE8B63B887}" type="datetime1">
              <a:rPr lang="da-DK" smtClean="0"/>
              <a:t>05-05-2020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3" r:id="rId2"/>
    <p:sldLayoutId id="2147483743" r:id="rId3"/>
    <p:sldLayoutId id="2147483729" r:id="rId4"/>
    <p:sldLayoutId id="2147483730" r:id="rId5"/>
    <p:sldLayoutId id="2147483731" r:id="rId6"/>
    <p:sldLayoutId id="2147483732" r:id="rId7"/>
    <p:sldLayoutId id="2147483734" r:id="rId8"/>
    <p:sldLayoutId id="2147483735" r:id="rId9"/>
    <p:sldLayoutId id="2147483736" r:id="rId10"/>
    <p:sldLayoutId id="2147483741" r:id="rId11"/>
    <p:sldLayoutId id="2147483742" r:id="rId12"/>
    <p:sldLayoutId id="2147483744" r:id="rId13"/>
    <p:sldLayoutId id="2147483745" r:id="rId14"/>
    <p:sldLayoutId id="2147483746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385731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937259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1C94F387-72AF-7F46-9F62-3BEE8B63B887}" type="datetime1">
              <a:rPr lang="da-DK" smtClean="0"/>
              <a:t>05-05-2020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802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79614AB2-D64A-483F-9568-381C6136A2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2" descr="S:\7 Billeder\mam\2012_13sept_majsbilleder\IMG_1751.JPG">
            <a:extLst>
              <a:ext uri="{FF2B5EF4-FFF2-40B4-BE49-F238E27FC236}">
                <a16:creationId xmlns:a16="http://schemas.microsoft.com/office/drawing/2014/main" id="{EBA7AAD0-70C6-449C-9716-B6B0EBC70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292" y="2315699"/>
            <a:ext cx="10177457" cy="33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756C1D7-3680-4A0C-8C53-821E2FE62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618" y="1173163"/>
            <a:ext cx="8432274" cy="1408334"/>
          </a:xfrm>
        </p:spPr>
        <p:txBody>
          <a:bodyPr/>
          <a:lstStyle/>
          <a:p>
            <a:r>
              <a:rPr lang="da-DK" dirty="0"/>
              <a:t>Økonomisk og bæredygtig majsdyrkning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2502DF-14A1-4AA0-8367-F0A2435902E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55618" y="2789581"/>
            <a:ext cx="7351712" cy="1440000"/>
          </a:xfrm>
        </p:spPr>
        <p:txBody>
          <a:bodyPr/>
          <a:lstStyle/>
          <a:p>
            <a:r>
              <a:rPr lang="da-DK" dirty="0"/>
              <a:t>Martin Mikkelsen, </a:t>
            </a:r>
            <a:r>
              <a:rPr lang="da-DK" dirty="0" err="1"/>
              <a:t>PlanteInnovation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4E365E8-D441-46BF-8995-8C9E8256A91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10191749" y="0"/>
            <a:ext cx="1998658" cy="6858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5F12718-73A2-489A-AE42-32FC9F444AD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DB9C6AA0-AB85-43A1-BF1C-8BA2A11090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6EBD3F7C-D422-455B-B92A-E71A7D3E94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680987" y="5989031"/>
            <a:ext cx="1007997" cy="587589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59F7CE6-715B-4470-A177-9229E23D9E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571" y="6157732"/>
            <a:ext cx="3452213" cy="418888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404F9DE2-1289-4082-8C00-09A916CD39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726" y="6059759"/>
            <a:ext cx="974307" cy="54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79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63265-96AA-41C5-9E8F-14670D7C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829" y="1104523"/>
            <a:ext cx="7410318" cy="711638"/>
          </a:xfrm>
        </p:spPr>
        <p:txBody>
          <a:bodyPr/>
          <a:lstStyle/>
          <a:p>
            <a:r>
              <a:rPr lang="da-DK" sz="4000" dirty="0">
                <a:solidFill>
                  <a:schemeClr val="bg1"/>
                </a:solidFill>
              </a:rPr>
              <a:t>Placering af gylle til majs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B22050C-0930-4F2C-9DE4-A66B5CD80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11" b="13369"/>
          <a:stretch/>
        </p:blipFill>
        <p:spPr>
          <a:xfrm>
            <a:off x="240583" y="0"/>
            <a:ext cx="11949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48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F76B0-E514-4600-A97D-17F2F5D9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Placeret </a:t>
            </a:r>
            <a:r>
              <a:rPr lang="da-DK" dirty="0" err="1"/>
              <a:t>rågylle</a:t>
            </a:r>
            <a:r>
              <a:rPr lang="da-DK" dirty="0"/>
              <a:t> med </a:t>
            </a:r>
            <a:r>
              <a:rPr lang="da-DK" dirty="0" err="1"/>
              <a:t>Vizura</a:t>
            </a:r>
            <a:br>
              <a:rPr lang="da-DK" dirty="0"/>
            </a:br>
            <a:r>
              <a:rPr lang="da-DK" sz="2000" dirty="0"/>
              <a:t>3 forsøg 2019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C671B65-8483-40F9-9EEF-1B7121F74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871118"/>
              </p:ext>
            </p:extLst>
          </p:nvPr>
        </p:nvGraphicFramePr>
        <p:xfrm>
          <a:off x="529792" y="1288473"/>
          <a:ext cx="10141671" cy="4561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ktangel 3">
            <a:extLst>
              <a:ext uri="{FF2B5EF4-FFF2-40B4-BE49-F238E27FC236}">
                <a16:creationId xmlns:a16="http://schemas.microsoft.com/office/drawing/2014/main" id="{BD8C9E89-0F3B-4E5A-9400-BA83BC6D5828}"/>
              </a:ext>
            </a:extLst>
          </p:cNvPr>
          <p:cNvSpPr/>
          <p:nvPr/>
        </p:nvSpPr>
        <p:spPr>
          <a:xfrm>
            <a:off x="1939887" y="1288472"/>
            <a:ext cx="1316879" cy="36968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6D32FD5E-A7F3-420B-B187-F197BD56FF38}"/>
              </a:ext>
            </a:extLst>
          </p:cNvPr>
          <p:cNvSpPr/>
          <p:nvPr/>
        </p:nvSpPr>
        <p:spPr>
          <a:xfrm>
            <a:off x="4221220" y="1301379"/>
            <a:ext cx="1316879" cy="36968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877BB63-BE30-4FED-9E4F-C332188A3BF6}"/>
              </a:ext>
            </a:extLst>
          </p:cNvPr>
          <p:cNvSpPr/>
          <p:nvPr/>
        </p:nvSpPr>
        <p:spPr>
          <a:xfrm>
            <a:off x="6516063" y="1288474"/>
            <a:ext cx="1316879" cy="37097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30C7C47-F147-498F-B61E-9133F13C6CD9}"/>
              </a:ext>
            </a:extLst>
          </p:cNvPr>
          <p:cNvSpPr/>
          <p:nvPr/>
        </p:nvSpPr>
        <p:spPr>
          <a:xfrm>
            <a:off x="8772345" y="1288471"/>
            <a:ext cx="1316879" cy="37097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9357623-BCF5-44BF-80D4-BE12A92820AE}"/>
              </a:ext>
            </a:extLst>
          </p:cNvPr>
          <p:cNvSpPr txBox="1"/>
          <p:nvPr/>
        </p:nvSpPr>
        <p:spPr>
          <a:xfrm>
            <a:off x="7735759" y="796746"/>
            <a:ext cx="23534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/>
              <a:t>LSD = 5,4 </a:t>
            </a:r>
            <a:r>
              <a:rPr lang="da-DK" sz="2000" dirty="0" err="1"/>
              <a:t>a.e</a:t>
            </a:r>
            <a:r>
              <a:rPr lang="da-DK" sz="2000" dirty="0"/>
              <a:t>. pr. ha</a:t>
            </a:r>
          </a:p>
        </p:txBody>
      </p:sp>
    </p:spTree>
    <p:extLst>
      <p:ext uri="{BB962C8B-B14F-4D97-AF65-F5344CB8AC3E}">
        <p14:creationId xmlns:p14="http://schemas.microsoft.com/office/powerpoint/2010/main" val="2664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5F76B0-E514-4600-A97D-17F2F5D9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Placeret afgasset gylle med </a:t>
            </a:r>
            <a:r>
              <a:rPr lang="da-DK" dirty="0" err="1"/>
              <a:t>Vizura</a:t>
            </a:r>
            <a:br>
              <a:rPr lang="da-DK" dirty="0"/>
            </a:br>
            <a:r>
              <a:rPr lang="da-DK" sz="2000" dirty="0"/>
              <a:t>3 forsøg 2019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C671B65-8483-40F9-9EEF-1B7121F74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6763909"/>
              </p:ext>
            </p:extLst>
          </p:nvPr>
        </p:nvGraphicFramePr>
        <p:xfrm>
          <a:off x="529792" y="1288473"/>
          <a:ext cx="10141671" cy="4561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ktangel 3">
            <a:extLst>
              <a:ext uri="{FF2B5EF4-FFF2-40B4-BE49-F238E27FC236}">
                <a16:creationId xmlns:a16="http://schemas.microsoft.com/office/drawing/2014/main" id="{D8741C33-06B8-4F92-83B0-0AFFAE0AECEF}"/>
              </a:ext>
            </a:extLst>
          </p:cNvPr>
          <p:cNvSpPr/>
          <p:nvPr/>
        </p:nvSpPr>
        <p:spPr>
          <a:xfrm>
            <a:off x="4283748" y="1276705"/>
            <a:ext cx="1316879" cy="37983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208932A-7D37-407D-9378-0D7085AFCD76}"/>
              </a:ext>
            </a:extLst>
          </p:cNvPr>
          <p:cNvSpPr/>
          <p:nvPr/>
        </p:nvSpPr>
        <p:spPr>
          <a:xfrm>
            <a:off x="6388715" y="1288473"/>
            <a:ext cx="1316879" cy="37983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0AB67C5-F885-4CAF-9069-545947D1976E}"/>
              </a:ext>
            </a:extLst>
          </p:cNvPr>
          <p:cNvSpPr/>
          <p:nvPr/>
        </p:nvSpPr>
        <p:spPr>
          <a:xfrm>
            <a:off x="8772345" y="1303466"/>
            <a:ext cx="1316879" cy="37983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46CD1A7-806E-407A-8F6B-3715A136329B}"/>
              </a:ext>
            </a:extLst>
          </p:cNvPr>
          <p:cNvSpPr txBox="1"/>
          <p:nvPr/>
        </p:nvSpPr>
        <p:spPr>
          <a:xfrm>
            <a:off x="7735759" y="796746"/>
            <a:ext cx="23534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/>
              <a:t>LSD = 5,4 </a:t>
            </a:r>
            <a:r>
              <a:rPr lang="da-DK" sz="2000" dirty="0" err="1"/>
              <a:t>a.e</a:t>
            </a:r>
            <a:r>
              <a:rPr lang="da-DK" sz="2000" dirty="0"/>
              <a:t>. pr. ha</a:t>
            </a:r>
          </a:p>
        </p:txBody>
      </p:sp>
    </p:spTree>
    <p:extLst>
      <p:ext uri="{BB962C8B-B14F-4D97-AF65-F5344CB8AC3E}">
        <p14:creationId xmlns:p14="http://schemas.microsoft.com/office/powerpoint/2010/main" val="131829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6CFFEF-1143-4344-9424-0027B163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Placeret gylle og startgødningseffekt</a:t>
            </a:r>
            <a:br>
              <a:rPr lang="da-DK" dirty="0"/>
            </a:br>
            <a:r>
              <a:rPr lang="da-DK" sz="2000" dirty="0"/>
              <a:t>3 forsøg 2019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819A813-1378-45A4-8D17-46B56F619642}"/>
              </a:ext>
            </a:extLst>
          </p:cNvPr>
          <p:cNvGraphicFramePr>
            <a:graphicFrameLocks/>
          </p:cNvGraphicFramePr>
          <p:nvPr/>
        </p:nvGraphicFramePr>
        <p:xfrm>
          <a:off x="529793" y="1340427"/>
          <a:ext cx="9933852" cy="4634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ktangel 3">
            <a:extLst>
              <a:ext uri="{FF2B5EF4-FFF2-40B4-BE49-F238E27FC236}">
                <a16:creationId xmlns:a16="http://schemas.microsoft.com/office/drawing/2014/main" id="{6B3BCDF0-FAF8-4913-A01A-77A43B8A133A}"/>
              </a:ext>
            </a:extLst>
          </p:cNvPr>
          <p:cNvSpPr/>
          <p:nvPr/>
        </p:nvSpPr>
        <p:spPr>
          <a:xfrm>
            <a:off x="2342214" y="2176398"/>
            <a:ext cx="1316879" cy="37983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3FCE1ED-7A3D-4A39-89D4-79D60D63C6D9}"/>
              </a:ext>
            </a:extLst>
          </p:cNvPr>
          <p:cNvSpPr/>
          <p:nvPr/>
        </p:nvSpPr>
        <p:spPr>
          <a:xfrm>
            <a:off x="5259539" y="1340427"/>
            <a:ext cx="1316879" cy="46363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BA63551-2D1B-4939-B9F2-88795EF6E148}"/>
              </a:ext>
            </a:extLst>
          </p:cNvPr>
          <p:cNvSpPr/>
          <p:nvPr/>
        </p:nvSpPr>
        <p:spPr>
          <a:xfrm>
            <a:off x="7978926" y="1891431"/>
            <a:ext cx="1728745" cy="40853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97632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BDC2BB-C556-42CE-9665-3238F5E7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895" y="398144"/>
            <a:ext cx="12168957" cy="711638"/>
          </a:xfrm>
        </p:spPr>
        <p:txBody>
          <a:bodyPr/>
          <a:lstStyle/>
          <a:p>
            <a:r>
              <a:rPr lang="da-DK" dirty="0"/>
              <a:t>Nettoudbytte for placering af gylle - med/uden plads til fosfor i NP-gødning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9BB9855-49A2-400A-A1BB-9FEB2ACF74F3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da-DK" dirty="0"/>
              <a:t>Eksport af gylle svarende til eksport af 15 kg fosfor pr. ha</a:t>
            </a:r>
          </a:p>
          <a:p>
            <a:r>
              <a:rPr lang="da-DK" dirty="0"/>
              <a:t>Næringsstofferne har en værdi svarende til 50 kr. pr. ton gylle</a:t>
            </a:r>
          </a:p>
          <a:p>
            <a:r>
              <a:rPr lang="da-DK" dirty="0"/>
              <a:t>+400 kr. pr. ha for placering af gylle</a:t>
            </a:r>
          </a:p>
          <a:p>
            <a:r>
              <a:rPr lang="da-DK" dirty="0"/>
              <a:t>12,20 kr. pr. kg fosfor og 78 kr. pr. </a:t>
            </a:r>
            <a:r>
              <a:rPr lang="da-DK" dirty="0" err="1"/>
              <a:t>a.e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7715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19272-607E-410D-A48F-89F629B5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Nettoudbytte for placering af </a:t>
            </a:r>
            <a:r>
              <a:rPr lang="da-DK" dirty="0" err="1"/>
              <a:t>rågylle</a:t>
            </a:r>
            <a:r>
              <a:rPr lang="da-DK" dirty="0"/>
              <a:t> til majs</a:t>
            </a:r>
            <a:br>
              <a:rPr lang="da-DK" dirty="0"/>
            </a:br>
            <a:r>
              <a:rPr lang="da-DK" sz="2000" dirty="0"/>
              <a:t>3 forsøg 2019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68B5080-C8E9-47FF-9C7A-D81B8E8480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337151"/>
              </p:ext>
            </p:extLst>
          </p:nvPr>
        </p:nvGraphicFramePr>
        <p:xfrm>
          <a:off x="529793" y="1215025"/>
          <a:ext cx="9904388" cy="4709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C654225D-6C46-4E1B-BADD-1F558BF40ADF}"/>
              </a:ext>
            </a:extLst>
          </p:cNvPr>
          <p:cNvSpPr/>
          <p:nvPr/>
        </p:nvSpPr>
        <p:spPr>
          <a:xfrm>
            <a:off x="4165108" y="1288281"/>
            <a:ext cx="1316879" cy="37983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33398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19272-607E-410D-A48F-89F629B5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Nettoudbytte for placering af </a:t>
            </a:r>
            <a:r>
              <a:rPr lang="da-DK" dirty="0" err="1"/>
              <a:t>rågylle</a:t>
            </a:r>
            <a:r>
              <a:rPr lang="da-DK" dirty="0"/>
              <a:t> til majs</a:t>
            </a:r>
            <a:br>
              <a:rPr lang="da-DK" dirty="0"/>
            </a:br>
            <a:r>
              <a:rPr lang="da-DK" sz="2000" dirty="0"/>
              <a:t>3 forsøg 2019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68B5080-C8E9-47FF-9C7A-D81B8E8480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429286"/>
              </p:ext>
            </p:extLst>
          </p:nvPr>
        </p:nvGraphicFramePr>
        <p:xfrm>
          <a:off x="529793" y="1215025"/>
          <a:ext cx="9904388" cy="4709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ktangel 3">
            <a:extLst>
              <a:ext uri="{FF2B5EF4-FFF2-40B4-BE49-F238E27FC236}">
                <a16:creationId xmlns:a16="http://schemas.microsoft.com/office/drawing/2014/main" id="{B47E6200-FECC-494D-BA04-98BFB6E0EE0D}"/>
              </a:ext>
            </a:extLst>
          </p:cNvPr>
          <p:cNvSpPr/>
          <p:nvPr/>
        </p:nvSpPr>
        <p:spPr>
          <a:xfrm>
            <a:off x="6422609" y="1276705"/>
            <a:ext cx="1316879" cy="37983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2842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6D292-F087-4F2C-8176-69B813499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Merudbytte for placeret gylle</a:t>
            </a:r>
            <a:br>
              <a:rPr lang="da-DK" dirty="0"/>
            </a:br>
            <a:r>
              <a:rPr lang="da-DK" sz="2000" dirty="0"/>
              <a:t>Flere års forsøg 2016-2019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9BD2435-0E87-453C-B274-CD567E4515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9465593"/>
              </p:ext>
            </p:extLst>
          </p:nvPr>
        </p:nvGraphicFramePr>
        <p:xfrm>
          <a:off x="529792" y="1288473"/>
          <a:ext cx="9385731" cy="4426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3A6FD85D-A3F6-422A-A932-0AF346E888EB}"/>
              </a:ext>
            </a:extLst>
          </p:cNvPr>
          <p:cNvSpPr/>
          <p:nvPr/>
        </p:nvSpPr>
        <p:spPr>
          <a:xfrm>
            <a:off x="1774909" y="1143000"/>
            <a:ext cx="6039055" cy="47407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A0D68E5-9BA4-49A7-B5D2-B231BE72E261}"/>
              </a:ext>
            </a:extLst>
          </p:cNvPr>
          <p:cNvSpPr/>
          <p:nvPr/>
        </p:nvSpPr>
        <p:spPr>
          <a:xfrm>
            <a:off x="7883978" y="1104523"/>
            <a:ext cx="1873086" cy="47826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71735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6E9145-E632-4B61-8410-6DCF31D9E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Stribtill i majs på JB 1- 4 m. vanding</a:t>
            </a:r>
            <a:br>
              <a:rPr lang="da-DK" dirty="0"/>
            </a:br>
            <a:r>
              <a:rPr lang="da-DK" sz="2000" dirty="0"/>
              <a:t>3 storparcelforsøg 2018-2019</a:t>
            </a:r>
          </a:p>
        </p:txBody>
      </p:sp>
      <p:graphicFrame>
        <p:nvGraphicFramePr>
          <p:cNvPr id="7" name="Pladsholder til indhold 6">
            <a:extLst>
              <a:ext uri="{FF2B5EF4-FFF2-40B4-BE49-F238E27FC236}">
                <a16:creationId xmlns:a16="http://schemas.microsoft.com/office/drawing/2014/main" id="{33975DBE-3CCB-446A-999F-7F3481AE704F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1658819153"/>
              </p:ext>
            </p:extLst>
          </p:nvPr>
        </p:nvGraphicFramePr>
        <p:xfrm>
          <a:off x="527807" y="1643920"/>
          <a:ext cx="9530593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0004">
                  <a:extLst>
                    <a:ext uri="{9D8B030D-6E8A-4147-A177-3AD203B41FA5}">
                      <a16:colId xmlns:a16="http://schemas.microsoft.com/office/drawing/2014/main" val="647504360"/>
                    </a:ext>
                  </a:extLst>
                </a:gridCol>
                <a:gridCol w="1600151">
                  <a:extLst>
                    <a:ext uri="{9D8B030D-6E8A-4147-A177-3AD203B41FA5}">
                      <a16:colId xmlns:a16="http://schemas.microsoft.com/office/drawing/2014/main" val="4051173395"/>
                    </a:ext>
                  </a:extLst>
                </a:gridCol>
                <a:gridCol w="1813348">
                  <a:extLst>
                    <a:ext uri="{9D8B030D-6E8A-4147-A177-3AD203B41FA5}">
                      <a16:colId xmlns:a16="http://schemas.microsoft.com/office/drawing/2014/main" val="4038038005"/>
                    </a:ext>
                  </a:extLst>
                </a:gridCol>
                <a:gridCol w="2007090">
                  <a:extLst>
                    <a:ext uri="{9D8B030D-6E8A-4147-A177-3AD203B41FA5}">
                      <a16:colId xmlns:a16="http://schemas.microsoft.com/office/drawing/2014/main" val="13378894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000" dirty="0"/>
                        <a:t>120 kg NH4-N (63-77 ton gylle) pr.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000" dirty="0"/>
                        <a:t>Kg P pr. ha placeret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a-DK" sz="2000" dirty="0" err="1"/>
                        <a:t>Udb</a:t>
                      </a:r>
                      <a:r>
                        <a:rPr lang="da-DK" sz="2000" dirty="0"/>
                        <a:t>. og </a:t>
                      </a:r>
                      <a:r>
                        <a:rPr lang="da-DK" sz="2000" dirty="0" err="1"/>
                        <a:t>merudb</a:t>
                      </a:r>
                      <a:r>
                        <a:rPr lang="da-DK" sz="2000" dirty="0"/>
                        <a:t>., </a:t>
                      </a:r>
                      <a:r>
                        <a:rPr lang="da-DK" sz="2000" dirty="0" err="1"/>
                        <a:t>a.e</a:t>
                      </a:r>
                      <a:r>
                        <a:rPr lang="da-DK" sz="2000" dirty="0"/>
                        <a:t>.  pr. ha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899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/>
                        <a:t>Brutto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/>
                        <a:t>Netto**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12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/>
                        <a:t>Stribtill m. placering af gylle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1" dirty="0"/>
                        <a:t>145,9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522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/>
                        <a:t>Harvning* før placering af gylle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/>
                        <a:t>    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dirty="0"/>
                        <a:t>2,7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06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i="1" dirty="0"/>
                        <a:t>LSD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i="1" dirty="0"/>
                        <a:t>10,8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2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267851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FA8C857C-EF63-4103-AFF0-1AC01BFA42BC}"/>
              </a:ext>
            </a:extLst>
          </p:cNvPr>
          <p:cNvSpPr txBox="1"/>
          <p:nvPr/>
        </p:nvSpPr>
        <p:spPr>
          <a:xfrm>
            <a:off x="529792" y="4275141"/>
            <a:ext cx="645471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2000" dirty="0"/>
              <a:t>*25 cm dybde</a:t>
            </a:r>
          </a:p>
          <a:p>
            <a:r>
              <a:rPr lang="da-DK" sz="2000" dirty="0"/>
              <a:t>** 335 kr. pr. ha for harvning i 25 cm dybde, 78 kr. pr. </a:t>
            </a:r>
            <a:r>
              <a:rPr lang="da-DK" sz="2000" dirty="0" err="1"/>
              <a:t>a.e</a:t>
            </a:r>
            <a:r>
              <a:rPr lang="da-DK" sz="2000" dirty="0"/>
              <a:t>.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7E0F7A82-FDEC-4D82-B3F7-88DF95CE945E}"/>
              </a:ext>
            </a:extLst>
          </p:cNvPr>
          <p:cNvSpPr/>
          <p:nvPr/>
        </p:nvSpPr>
        <p:spPr>
          <a:xfrm>
            <a:off x="558282" y="2705672"/>
            <a:ext cx="9530593" cy="398210"/>
          </a:xfrm>
          <a:prstGeom prst="roundRect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EBD9D3F0-D2D9-4B52-827B-B885E5D05810}"/>
              </a:ext>
            </a:extLst>
          </p:cNvPr>
          <p:cNvSpPr/>
          <p:nvPr/>
        </p:nvSpPr>
        <p:spPr>
          <a:xfrm>
            <a:off x="570112" y="3103882"/>
            <a:ext cx="9530593" cy="429798"/>
          </a:xfrm>
          <a:prstGeom prst="roundRect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778C465-B372-4412-897E-885D9FAC1214}"/>
              </a:ext>
            </a:extLst>
          </p:cNvPr>
          <p:cNvSpPr txBox="1"/>
          <p:nvPr/>
        </p:nvSpPr>
        <p:spPr>
          <a:xfrm>
            <a:off x="8158841" y="4677572"/>
            <a:ext cx="189955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a-DK" sz="1400" dirty="0"/>
              <a:t>Oversigten 2019, s. 356</a:t>
            </a:r>
          </a:p>
        </p:txBody>
      </p:sp>
    </p:spTree>
    <p:extLst>
      <p:ext uri="{BB962C8B-B14F-4D97-AF65-F5344CB8AC3E}">
        <p14:creationId xmlns:p14="http://schemas.microsoft.com/office/powerpoint/2010/main" val="274992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9B1F7-127A-425D-B1B3-61606B76A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3" y="160357"/>
            <a:ext cx="9385731" cy="711638"/>
          </a:xfrm>
        </p:spPr>
        <p:txBody>
          <a:bodyPr/>
          <a:lstStyle/>
          <a:p>
            <a:r>
              <a:rPr lang="da-DK" dirty="0" err="1"/>
              <a:t>Horsch</a:t>
            </a:r>
            <a:r>
              <a:rPr lang="da-DK" dirty="0"/>
              <a:t>  Focus CS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9E876C0-266C-4C30-9B29-DF3BAD0D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93" y="952071"/>
            <a:ext cx="6314068" cy="495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44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:\7 Billeder\mam\2012_13sept_majsbilleder\IMG_1751.JPG">
            <a:extLst>
              <a:ext uri="{FF2B5EF4-FFF2-40B4-BE49-F238E27FC236}">
                <a16:creationId xmlns:a16="http://schemas.microsoft.com/office/drawing/2014/main" id="{DAF628EF-C44A-4499-8B91-6751520A5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382" y="3512073"/>
            <a:ext cx="11941032" cy="334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32BD13-9010-4F5E-9ABD-8071C802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Indhold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5D995C0-80A6-45AA-A122-E89D4E75421D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da-DK" dirty="0"/>
              <a:t>Startgødning</a:t>
            </a:r>
          </a:p>
          <a:p>
            <a:r>
              <a:rPr lang="da-DK" dirty="0"/>
              <a:t>Placering af gylle</a:t>
            </a:r>
          </a:p>
          <a:p>
            <a:r>
              <a:rPr lang="da-DK" dirty="0"/>
              <a:t>Stribtill</a:t>
            </a:r>
          </a:p>
          <a:p>
            <a:r>
              <a:rPr lang="da-DK" dirty="0" err="1"/>
              <a:t>Nitrifikationshæmmer</a:t>
            </a:r>
            <a:endParaRPr lang="da-DK" dirty="0"/>
          </a:p>
          <a:p>
            <a:r>
              <a:rPr lang="da-DK" dirty="0"/>
              <a:t>Forsøg med bæredygtige dyrkningssystemer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5542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23F1A-4E10-48A5-9952-06936064B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Nitrifikationshæmmer</a:t>
            </a:r>
            <a:r>
              <a:rPr lang="da-DK" dirty="0"/>
              <a:t> til trad. nedfældet gylle</a:t>
            </a:r>
            <a:br>
              <a:rPr lang="da-DK" dirty="0"/>
            </a:br>
            <a:r>
              <a:rPr lang="da-DK" sz="2000" dirty="0"/>
              <a:t>3 forsøg 2019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964DE64-DA98-4A13-B311-A0F4BC17D7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050901"/>
              </p:ext>
            </p:extLst>
          </p:nvPr>
        </p:nvGraphicFramePr>
        <p:xfrm>
          <a:off x="529793" y="1205345"/>
          <a:ext cx="1003776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964DE64-DA98-4A13-B311-A0F4BC17D7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0661511"/>
              </p:ext>
            </p:extLst>
          </p:nvPr>
        </p:nvGraphicFramePr>
        <p:xfrm>
          <a:off x="529793" y="1205345"/>
          <a:ext cx="10193625" cy="4769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ktangel 4">
            <a:extLst>
              <a:ext uri="{FF2B5EF4-FFF2-40B4-BE49-F238E27FC236}">
                <a16:creationId xmlns:a16="http://schemas.microsoft.com/office/drawing/2014/main" id="{8BF6123B-F547-46F8-B428-478B437980BF}"/>
              </a:ext>
            </a:extLst>
          </p:cNvPr>
          <p:cNvSpPr/>
          <p:nvPr/>
        </p:nvSpPr>
        <p:spPr>
          <a:xfrm>
            <a:off x="1622858" y="1302708"/>
            <a:ext cx="2974194" cy="4672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DE4EF48-D4DE-4C0B-A481-B27609A2200E}"/>
              </a:ext>
            </a:extLst>
          </p:cNvPr>
          <p:cNvSpPr/>
          <p:nvPr/>
        </p:nvSpPr>
        <p:spPr>
          <a:xfrm>
            <a:off x="4695367" y="1304796"/>
            <a:ext cx="2974194" cy="4672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45DA31B-D483-44B0-9F5E-85F85310C9CA}"/>
              </a:ext>
            </a:extLst>
          </p:cNvPr>
          <p:cNvSpPr/>
          <p:nvPr/>
        </p:nvSpPr>
        <p:spPr>
          <a:xfrm>
            <a:off x="7749224" y="1315234"/>
            <a:ext cx="2974194" cy="4672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17324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73841D-47B6-47CE-9020-09CEEF822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96702"/>
            <a:ext cx="9385731" cy="711638"/>
          </a:xfrm>
        </p:spPr>
        <p:txBody>
          <a:bodyPr/>
          <a:lstStyle/>
          <a:p>
            <a:r>
              <a:rPr lang="da-DK" dirty="0"/>
              <a:t>Placering af gylle – foreløbig konklusion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6C51EFA-7E82-49AB-96C9-F1D385BD17F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302953"/>
            <a:ext cx="9979499" cy="3878647"/>
          </a:xfrm>
        </p:spPr>
        <p:txBody>
          <a:bodyPr/>
          <a:lstStyle/>
          <a:p>
            <a:r>
              <a:rPr lang="da-DK" dirty="0"/>
              <a:t>Placering af gylle forbedrer udnyttelsen af gylle i majs og giver en startgødningseffekt</a:t>
            </a:r>
          </a:p>
          <a:p>
            <a:r>
              <a:rPr lang="da-DK" dirty="0"/>
              <a:t>Placeret gylle </a:t>
            </a:r>
            <a:r>
              <a:rPr lang="da-DK" u="sng" dirty="0"/>
              <a:t>uden</a:t>
            </a:r>
            <a:r>
              <a:rPr lang="da-DK" dirty="0"/>
              <a:t> placeret fosfor giver et udbytte på niveau med traditionel nedfældning med placeret fosfor</a:t>
            </a:r>
          </a:p>
          <a:p>
            <a:r>
              <a:rPr lang="da-DK" dirty="0"/>
              <a:t>Placeret gylle </a:t>
            </a:r>
            <a:r>
              <a:rPr lang="da-DK" u="sng" dirty="0"/>
              <a:t>med</a:t>
            </a:r>
            <a:r>
              <a:rPr lang="da-DK" dirty="0"/>
              <a:t> placeret fosfor giver et større udbytte end traditionel nedfældning med placeret fosfor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841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F03CA-30B3-4B95-9581-2D87F9842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143503"/>
            <a:ext cx="9385731" cy="711638"/>
          </a:xfrm>
        </p:spPr>
        <p:txBody>
          <a:bodyPr/>
          <a:lstStyle/>
          <a:p>
            <a:r>
              <a:rPr lang="da-DK" dirty="0"/>
              <a:t>Gylle til majs – foreløbig anbefaling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2A3693-E8EB-4792-B75B-3DB1F23B12FF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885" y="855141"/>
            <a:ext cx="11104642" cy="3978564"/>
          </a:xfrm>
        </p:spPr>
        <p:txBody>
          <a:bodyPr/>
          <a:lstStyle/>
          <a:p>
            <a:r>
              <a:rPr lang="da-DK" dirty="0"/>
              <a:t>Bedrifter </a:t>
            </a:r>
            <a:r>
              <a:rPr lang="da-DK" u="sng" dirty="0"/>
              <a:t>med</a:t>
            </a:r>
            <a:r>
              <a:rPr lang="da-DK" dirty="0"/>
              <a:t> plads til placering af NP-gødning</a:t>
            </a:r>
          </a:p>
          <a:p>
            <a:pPr lvl="1"/>
            <a:r>
              <a:rPr lang="da-DK" dirty="0"/>
              <a:t>Traditionel nedfældning med placering af NP-gødning</a:t>
            </a:r>
          </a:p>
          <a:p>
            <a:pPr lvl="1"/>
            <a:r>
              <a:rPr lang="da-DK" dirty="0"/>
              <a:t>Evt. placering</a:t>
            </a:r>
          </a:p>
          <a:p>
            <a:r>
              <a:rPr lang="da-DK" dirty="0"/>
              <a:t>Bedrifter med plads til mindre end 8 kg P pr. ha i NP-gødning</a:t>
            </a:r>
          </a:p>
          <a:p>
            <a:pPr lvl="1"/>
            <a:r>
              <a:rPr lang="da-DK" dirty="0"/>
              <a:t>Placering af gylle</a:t>
            </a:r>
          </a:p>
          <a:p>
            <a:pPr lvl="1"/>
            <a:r>
              <a:rPr lang="da-DK" dirty="0"/>
              <a:t>Placeres i pløjet eller dybdeharvet og pakket jord</a:t>
            </a:r>
          </a:p>
          <a:p>
            <a:pPr lvl="1"/>
            <a:r>
              <a:rPr lang="da-DK" dirty="0"/>
              <a:t>Placeres få dage før majssåning</a:t>
            </a:r>
          </a:p>
          <a:p>
            <a:pPr lvl="1"/>
            <a:r>
              <a:rPr lang="da-DK" dirty="0"/>
              <a:t>Al gylle placeres</a:t>
            </a:r>
          </a:p>
          <a:p>
            <a:pPr lvl="1"/>
            <a:r>
              <a:rPr lang="da-DK" dirty="0"/>
              <a:t>Overkant gylle skal ligge 4-5 cm under frøet</a:t>
            </a:r>
          </a:p>
          <a:p>
            <a:pPr lvl="1"/>
            <a:r>
              <a:rPr lang="da-DK" dirty="0"/>
              <a:t>Der tilsættes en NI</a:t>
            </a:r>
          </a:p>
          <a:p>
            <a:pPr lvl="1"/>
            <a:r>
              <a:rPr lang="da-DK" dirty="0"/>
              <a:t>Gyllevogn – dog </a:t>
            </a:r>
            <a:r>
              <a:rPr lang="da-DK" dirty="0" err="1"/>
              <a:t>walk</a:t>
            </a:r>
            <a:r>
              <a:rPr lang="da-DK" dirty="0"/>
              <a:t> - dæktryk maks. 1,5 bar og helst omkring 1,0 bar</a:t>
            </a:r>
          </a:p>
          <a:p>
            <a:pPr lvl="1"/>
            <a:r>
              <a:rPr lang="da-DK" dirty="0"/>
              <a:t>Kørsel mellem rækkerne ved såning </a:t>
            </a:r>
          </a:p>
          <a:p>
            <a:pPr lvl="1"/>
            <a:r>
              <a:rPr lang="da-DK" dirty="0"/>
              <a:t>Fosfor til rådighed under fosforloftet placeres i NP-gødning </a:t>
            </a:r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52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60A20-83CE-49AB-B2FB-DC88488FF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Bæredygtige dyrkningssystemer i majs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66E496-11C8-4724-86EB-33CD45AD3EC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268844"/>
            <a:ext cx="4985039" cy="4799447"/>
          </a:xfrm>
        </p:spPr>
        <p:txBody>
          <a:bodyPr/>
          <a:lstStyle/>
          <a:p>
            <a:r>
              <a:rPr lang="da-DK" dirty="0"/>
              <a:t>3 forsøg – </a:t>
            </a:r>
            <a:r>
              <a:rPr lang="da-DK" dirty="0" err="1"/>
              <a:t>fastliggende</a:t>
            </a:r>
            <a:r>
              <a:rPr lang="da-DK" dirty="0"/>
              <a:t> i 2019 og 2020</a:t>
            </a:r>
          </a:p>
          <a:p>
            <a:r>
              <a:rPr lang="da-DK" dirty="0"/>
              <a:t>3 niveauer for frugtbarhed</a:t>
            </a:r>
          </a:p>
          <a:p>
            <a:pPr lvl="1"/>
            <a:r>
              <a:rPr lang="da-DK" dirty="0"/>
              <a:t>Majs monokultur (lav)</a:t>
            </a:r>
          </a:p>
          <a:p>
            <a:pPr lvl="1"/>
            <a:r>
              <a:rPr lang="da-DK" dirty="0"/>
              <a:t>Majs efter majs – kløvergræs i sædskifte (middel)</a:t>
            </a:r>
          </a:p>
          <a:p>
            <a:pPr lvl="1"/>
            <a:r>
              <a:rPr lang="da-DK" dirty="0"/>
              <a:t>Majs efter kløvergræs (høj)</a:t>
            </a:r>
          </a:p>
          <a:p>
            <a:r>
              <a:rPr lang="da-DK" dirty="0"/>
              <a:t>Strategier for gylle og efterafgrøder</a:t>
            </a:r>
          </a:p>
          <a:p>
            <a:r>
              <a:rPr lang="da-DK" dirty="0" err="1"/>
              <a:t>Sugeceller</a:t>
            </a:r>
            <a:endParaRPr lang="da-DK" dirty="0"/>
          </a:p>
          <a:p>
            <a:r>
              <a:rPr lang="da-DK" dirty="0"/>
              <a:t>N-normer</a:t>
            </a:r>
          </a:p>
          <a:p>
            <a:r>
              <a:rPr lang="da-DK" dirty="0"/>
              <a:t>50 kg NP 18-20-0 pr. ha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6DC1E0E-DF4A-4787-86DA-FF4BDA3CE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8909" y="1354930"/>
            <a:ext cx="5261335" cy="450554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4A83A890-27FA-42C4-A86F-5C4D1F567785}"/>
              </a:ext>
            </a:extLst>
          </p:cNvPr>
          <p:cNvSpPr txBox="1"/>
          <p:nvPr/>
        </p:nvSpPr>
        <p:spPr>
          <a:xfrm>
            <a:off x="8563529" y="5645029"/>
            <a:ext cx="2516715" cy="215444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Foto: John Hansen, LandboSyd</a:t>
            </a:r>
          </a:p>
        </p:txBody>
      </p:sp>
    </p:spTree>
    <p:extLst>
      <p:ext uri="{BB962C8B-B14F-4D97-AF65-F5344CB8AC3E}">
        <p14:creationId xmlns:p14="http://schemas.microsoft.com/office/powerpoint/2010/main" val="4138381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C293AB4A-8AC4-4BC1-BC8C-9D22F8FF37F7}"/>
              </a:ext>
            </a:extLst>
          </p:cNvPr>
          <p:cNvSpPr/>
          <p:nvPr/>
        </p:nvSpPr>
        <p:spPr>
          <a:xfrm>
            <a:off x="1963631" y="1558636"/>
            <a:ext cx="3398077" cy="3746992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C155A9-C354-4BBF-9F31-C9294EAB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Bæredygtige dyrkningssystemer i majs</a:t>
            </a:r>
            <a:br>
              <a:rPr lang="da-DK" dirty="0"/>
            </a:br>
            <a:r>
              <a:rPr lang="da-DK" sz="2000" dirty="0"/>
              <a:t>3 forsøg 2019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84482EE-942B-4BED-ABED-E940C36C77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867669"/>
              </p:ext>
            </p:extLst>
          </p:nvPr>
        </p:nvGraphicFramePr>
        <p:xfrm>
          <a:off x="565752" y="1273384"/>
          <a:ext cx="10156680" cy="4488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boks 4">
            <a:extLst>
              <a:ext uri="{FF2B5EF4-FFF2-40B4-BE49-F238E27FC236}">
                <a16:creationId xmlns:a16="http://schemas.microsoft.com/office/drawing/2014/main" id="{26104752-48E4-49B6-9D91-B1074B79F69F}"/>
              </a:ext>
            </a:extLst>
          </p:cNvPr>
          <p:cNvSpPr txBox="1"/>
          <p:nvPr/>
        </p:nvSpPr>
        <p:spPr>
          <a:xfrm>
            <a:off x="1587114" y="5437383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1/4</a:t>
            </a:r>
          </a:p>
        </p:txBody>
      </p:sp>
      <p:sp>
        <p:nvSpPr>
          <p:cNvPr id="6" name="Tekstboks 4">
            <a:extLst>
              <a:ext uri="{FF2B5EF4-FFF2-40B4-BE49-F238E27FC236}">
                <a16:creationId xmlns:a16="http://schemas.microsoft.com/office/drawing/2014/main" id="{ABC27025-018C-445F-843E-62AF86EFD499}"/>
              </a:ext>
            </a:extLst>
          </p:cNvPr>
          <p:cNvSpPr txBox="1"/>
          <p:nvPr/>
        </p:nvSpPr>
        <p:spPr>
          <a:xfrm>
            <a:off x="2950769" y="5436857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1/5</a:t>
            </a:r>
          </a:p>
        </p:txBody>
      </p:sp>
      <p:sp>
        <p:nvSpPr>
          <p:cNvPr id="7" name="Tekstboks 4">
            <a:extLst>
              <a:ext uri="{FF2B5EF4-FFF2-40B4-BE49-F238E27FC236}">
                <a16:creationId xmlns:a16="http://schemas.microsoft.com/office/drawing/2014/main" id="{FE5D4EE9-26A9-4DCD-A75F-66712615F3E3}"/>
              </a:ext>
            </a:extLst>
          </p:cNvPr>
          <p:cNvSpPr txBox="1"/>
          <p:nvPr/>
        </p:nvSpPr>
        <p:spPr>
          <a:xfrm>
            <a:off x="4404655" y="5438690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1/6</a:t>
            </a:r>
          </a:p>
        </p:txBody>
      </p:sp>
      <p:sp>
        <p:nvSpPr>
          <p:cNvPr id="8" name="Tekstboks 4">
            <a:extLst>
              <a:ext uri="{FF2B5EF4-FFF2-40B4-BE49-F238E27FC236}">
                <a16:creationId xmlns:a16="http://schemas.microsoft.com/office/drawing/2014/main" id="{D855D8D9-C1BB-4C28-854A-A22A5F2B7EDC}"/>
              </a:ext>
            </a:extLst>
          </p:cNvPr>
          <p:cNvSpPr txBox="1"/>
          <p:nvPr/>
        </p:nvSpPr>
        <p:spPr>
          <a:xfrm>
            <a:off x="5761462" y="5415522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1/7</a:t>
            </a:r>
          </a:p>
        </p:txBody>
      </p:sp>
      <p:sp>
        <p:nvSpPr>
          <p:cNvPr id="9" name="Tekstboks 4">
            <a:extLst>
              <a:ext uri="{FF2B5EF4-FFF2-40B4-BE49-F238E27FC236}">
                <a16:creationId xmlns:a16="http://schemas.microsoft.com/office/drawing/2014/main" id="{F8BA9F38-681A-4052-ABE2-CC6BA3B38288}"/>
              </a:ext>
            </a:extLst>
          </p:cNvPr>
          <p:cNvSpPr txBox="1"/>
          <p:nvPr/>
        </p:nvSpPr>
        <p:spPr>
          <a:xfrm>
            <a:off x="7222196" y="5440548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1/8</a:t>
            </a:r>
          </a:p>
        </p:txBody>
      </p:sp>
      <p:sp>
        <p:nvSpPr>
          <p:cNvPr id="10" name="Tekstboks 4">
            <a:extLst>
              <a:ext uri="{FF2B5EF4-FFF2-40B4-BE49-F238E27FC236}">
                <a16:creationId xmlns:a16="http://schemas.microsoft.com/office/drawing/2014/main" id="{EFACC768-F811-4103-8853-F0D47ACF784D}"/>
              </a:ext>
            </a:extLst>
          </p:cNvPr>
          <p:cNvSpPr txBox="1"/>
          <p:nvPr/>
        </p:nvSpPr>
        <p:spPr>
          <a:xfrm>
            <a:off x="8682930" y="5442406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1/9</a:t>
            </a:r>
          </a:p>
        </p:txBody>
      </p:sp>
      <p:sp>
        <p:nvSpPr>
          <p:cNvPr id="11" name="Tekstboks 4">
            <a:extLst>
              <a:ext uri="{FF2B5EF4-FFF2-40B4-BE49-F238E27FC236}">
                <a16:creationId xmlns:a16="http://schemas.microsoft.com/office/drawing/2014/main" id="{CFAD3CFC-D795-4848-9096-70CBC6E0C8C5}"/>
              </a:ext>
            </a:extLst>
          </p:cNvPr>
          <p:cNvSpPr txBox="1"/>
          <p:nvPr/>
        </p:nvSpPr>
        <p:spPr>
          <a:xfrm>
            <a:off x="10027873" y="5394189"/>
            <a:ext cx="7841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1/10</a:t>
            </a:r>
          </a:p>
        </p:txBody>
      </p:sp>
      <p:sp>
        <p:nvSpPr>
          <p:cNvPr id="12" name="Tekstboks 4">
            <a:extLst>
              <a:ext uri="{FF2B5EF4-FFF2-40B4-BE49-F238E27FC236}">
                <a16:creationId xmlns:a16="http://schemas.microsoft.com/office/drawing/2014/main" id="{F41C0FCB-B803-4F15-98F3-2BAC9666075B}"/>
              </a:ext>
            </a:extLst>
          </p:cNvPr>
          <p:cNvSpPr txBox="1"/>
          <p:nvPr/>
        </p:nvSpPr>
        <p:spPr>
          <a:xfrm rot="16200000">
            <a:off x="1059912" y="3430842"/>
            <a:ext cx="229184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Gylle +/- </a:t>
            </a:r>
            <a:r>
              <a:rPr lang="da-DK" sz="2400" dirty="0" err="1"/>
              <a:t>Vizura</a:t>
            </a:r>
            <a:endParaRPr lang="da-DK" sz="240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304B81A-2B4C-48A3-BC3F-EFC93915D169}"/>
              </a:ext>
            </a:extLst>
          </p:cNvPr>
          <p:cNvSpPr/>
          <p:nvPr/>
        </p:nvSpPr>
        <p:spPr>
          <a:xfrm>
            <a:off x="9535002" y="1565563"/>
            <a:ext cx="2125617" cy="3746992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5" name="Tekstboks 4">
            <a:extLst>
              <a:ext uri="{FF2B5EF4-FFF2-40B4-BE49-F238E27FC236}">
                <a16:creationId xmlns:a16="http://schemas.microsoft.com/office/drawing/2014/main" id="{8239CE79-BFF6-482D-A13F-25AE9C52953F}"/>
              </a:ext>
            </a:extLst>
          </p:cNvPr>
          <p:cNvSpPr txBox="1"/>
          <p:nvPr/>
        </p:nvSpPr>
        <p:spPr>
          <a:xfrm rot="16200000">
            <a:off x="2042830" y="3286989"/>
            <a:ext cx="25795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Gylle – trad./</a:t>
            </a:r>
            <a:r>
              <a:rPr lang="da-DK" sz="2400" dirty="0" err="1"/>
              <a:t>plac</a:t>
            </a:r>
            <a:r>
              <a:rPr lang="da-DK" sz="2400" dirty="0"/>
              <a:t>.</a:t>
            </a:r>
          </a:p>
        </p:txBody>
      </p:sp>
      <p:sp>
        <p:nvSpPr>
          <p:cNvPr id="16" name="Tekstboks 4">
            <a:extLst>
              <a:ext uri="{FF2B5EF4-FFF2-40B4-BE49-F238E27FC236}">
                <a16:creationId xmlns:a16="http://schemas.microsoft.com/office/drawing/2014/main" id="{5EFCE638-FB5D-4322-A370-F275D444BB2B}"/>
              </a:ext>
            </a:extLst>
          </p:cNvPr>
          <p:cNvSpPr txBox="1"/>
          <p:nvPr/>
        </p:nvSpPr>
        <p:spPr>
          <a:xfrm rot="16200000">
            <a:off x="4311580" y="3521067"/>
            <a:ext cx="21002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Gylle forsuret </a:t>
            </a:r>
          </a:p>
        </p:txBody>
      </p:sp>
      <p:sp>
        <p:nvSpPr>
          <p:cNvPr id="17" name="Tekstboks 4">
            <a:extLst>
              <a:ext uri="{FF2B5EF4-FFF2-40B4-BE49-F238E27FC236}">
                <a16:creationId xmlns:a16="http://schemas.microsoft.com/office/drawing/2014/main" id="{4F3B192B-A7E8-4DF5-BF45-63B9E3093E40}"/>
              </a:ext>
            </a:extLst>
          </p:cNvPr>
          <p:cNvSpPr txBox="1"/>
          <p:nvPr/>
        </p:nvSpPr>
        <p:spPr>
          <a:xfrm rot="16200000">
            <a:off x="9429953" y="3586751"/>
            <a:ext cx="19800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Efterafgrøde </a:t>
            </a:r>
          </a:p>
        </p:txBody>
      </p:sp>
    </p:spTree>
    <p:extLst>
      <p:ext uri="{BB962C8B-B14F-4D97-AF65-F5344CB8AC3E}">
        <p14:creationId xmlns:p14="http://schemas.microsoft.com/office/powerpoint/2010/main" val="139922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83060-BD0C-4BCD-BCCE-F96BF40B2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Bæredygtige dyrkningssystemer i majs</a:t>
            </a:r>
            <a:br>
              <a:rPr lang="da-DK" dirty="0"/>
            </a:br>
            <a:r>
              <a:rPr lang="da-DK" sz="2000" dirty="0"/>
              <a:t>2 forsøg 2019 (majs </a:t>
            </a:r>
            <a:r>
              <a:rPr lang="da-DK" sz="2000" dirty="0" err="1"/>
              <a:t>forfrugt</a:t>
            </a:r>
            <a:r>
              <a:rPr lang="da-DK" sz="2000" dirty="0"/>
              <a:t>)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37628C4-22A0-48DD-866D-064EAD1190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477764"/>
              </p:ext>
            </p:extLst>
          </p:nvPr>
        </p:nvGraphicFramePr>
        <p:xfrm>
          <a:off x="529793" y="1236518"/>
          <a:ext cx="11336626" cy="472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boks 4">
            <a:extLst>
              <a:ext uri="{FF2B5EF4-FFF2-40B4-BE49-F238E27FC236}">
                <a16:creationId xmlns:a16="http://schemas.microsoft.com/office/drawing/2014/main" id="{0C486F68-F9A4-4175-B11E-8080F7C4843B}"/>
              </a:ext>
            </a:extLst>
          </p:cNvPr>
          <p:cNvSpPr txBox="1"/>
          <p:nvPr/>
        </p:nvSpPr>
        <p:spPr>
          <a:xfrm>
            <a:off x="3511383" y="1734192"/>
            <a:ext cx="13821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LSD 6,9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02D8F4D-3F66-4EBF-81D3-F5FD904D7945}"/>
              </a:ext>
            </a:extLst>
          </p:cNvPr>
          <p:cNvSpPr/>
          <p:nvPr/>
        </p:nvSpPr>
        <p:spPr>
          <a:xfrm>
            <a:off x="1622858" y="1302708"/>
            <a:ext cx="1684013" cy="4672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764CAF9-16FD-406C-B2AA-3D14196AB9D6}"/>
              </a:ext>
            </a:extLst>
          </p:cNvPr>
          <p:cNvSpPr/>
          <p:nvPr/>
        </p:nvSpPr>
        <p:spPr>
          <a:xfrm>
            <a:off x="3306870" y="1302708"/>
            <a:ext cx="6731477" cy="46713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DCE9968-E3CD-4208-9EB6-6EFD68DD2517}"/>
              </a:ext>
            </a:extLst>
          </p:cNvPr>
          <p:cNvSpPr/>
          <p:nvPr/>
        </p:nvSpPr>
        <p:spPr>
          <a:xfrm>
            <a:off x="10038348" y="1302708"/>
            <a:ext cx="1684013" cy="4672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9247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jord, udendørs, plante&#10;&#10;Beskrivelse, der er oprettet med meget høj sikkerhed">
            <a:extLst>
              <a:ext uri="{FF2B5EF4-FFF2-40B4-BE49-F238E27FC236}">
                <a16:creationId xmlns:a16="http://schemas.microsoft.com/office/drawing/2014/main" id="{68660085-5483-4FF1-91DE-67D029E4634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781" y="1549400"/>
            <a:ext cx="5530850" cy="4148138"/>
          </a:xfr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9B670B0-1DDB-45BE-8BCB-1DCF3BEFC5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43" y="0"/>
            <a:ext cx="9144000" cy="6858000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7D9ECAC6-8FA2-4B18-B5A3-0D85A512D6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677" y="6480015"/>
            <a:ext cx="269466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60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C293AB4A-8AC4-4BC1-BC8C-9D22F8FF37F7}"/>
              </a:ext>
            </a:extLst>
          </p:cNvPr>
          <p:cNvSpPr/>
          <p:nvPr/>
        </p:nvSpPr>
        <p:spPr>
          <a:xfrm>
            <a:off x="1963631" y="1558636"/>
            <a:ext cx="3398077" cy="3746992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C155A9-C354-4BBF-9F31-C9294EAB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Bæredygtige dyrkningssystemer i majs</a:t>
            </a:r>
            <a:br>
              <a:rPr lang="da-DK" dirty="0"/>
            </a:br>
            <a:r>
              <a:rPr lang="da-DK" sz="2000" dirty="0"/>
              <a:t>3 forsøg 2019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84482EE-942B-4BED-ABED-E940C36C7773}"/>
              </a:ext>
            </a:extLst>
          </p:cNvPr>
          <p:cNvGraphicFramePr>
            <a:graphicFrameLocks/>
          </p:cNvGraphicFramePr>
          <p:nvPr/>
        </p:nvGraphicFramePr>
        <p:xfrm>
          <a:off x="529793" y="1366981"/>
          <a:ext cx="10156680" cy="4488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boks 4">
            <a:extLst>
              <a:ext uri="{FF2B5EF4-FFF2-40B4-BE49-F238E27FC236}">
                <a16:creationId xmlns:a16="http://schemas.microsoft.com/office/drawing/2014/main" id="{26104752-48E4-49B6-9D91-B1074B79F69F}"/>
              </a:ext>
            </a:extLst>
          </p:cNvPr>
          <p:cNvSpPr txBox="1"/>
          <p:nvPr/>
        </p:nvSpPr>
        <p:spPr>
          <a:xfrm>
            <a:off x="1587114" y="5437383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1/4</a:t>
            </a:r>
          </a:p>
        </p:txBody>
      </p:sp>
      <p:sp>
        <p:nvSpPr>
          <p:cNvPr id="6" name="Tekstboks 4">
            <a:extLst>
              <a:ext uri="{FF2B5EF4-FFF2-40B4-BE49-F238E27FC236}">
                <a16:creationId xmlns:a16="http://schemas.microsoft.com/office/drawing/2014/main" id="{ABC27025-018C-445F-843E-62AF86EFD499}"/>
              </a:ext>
            </a:extLst>
          </p:cNvPr>
          <p:cNvSpPr txBox="1"/>
          <p:nvPr/>
        </p:nvSpPr>
        <p:spPr>
          <a:xfrm>
            <a:off x="2950769" y="5436857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1/5</a:t>
            </a:r>
          </a:p>
        </p:txBody>
      </p:sp>
      <p:sp>
        <p:nvSpPr>
          <p:cNvPr id="7" name="Tekstboks 4">
            <a:extLst>
              <a:ext uri="{FF2B5EF4-FFF2-40B4-BE49-F238E27FC236}">
                <a16:creationId xmlns:a16="http://schemas.microsoft.com/office/drawing/2014/main" id="{FE5D4EE9-26A9-4DCD-A75F-66712615F3E3}"/>
              </a:ext>
            </a:extLst>
          </p:cNvPr>
          <p:cNvSpPr txBox="1"/>
          <p:nvPr/>
        </p:nvSpPr>
        <p:spPr>
          <a:xfrm>
            <a:off x="4404655" y="5438690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1/6</a:t>
            </a:r>
          </a:p>
        </p:txBody>
      </p:sp>
      <p:sp>
        <p:nvSpPr>
          <p:cNvPr id="8" name="Tekstboks 4">
            <a:extLst>
              <a:ext uri="{FF2B5EF4-FFF2-40B4-BE49-F238E27FC236}">
                <a16:creationId xmlns:a16="http://schemas.microsoft.com/office/drawing/2014/main" id="{D855D8D9-C1BB-4C28-854A-A22A5F2B7EDC}"/>
              </a:ext>
            </a:extLst>
          </p:cNvPr>
          <p:cNvSpPr txBox="1"/>
          <p:nvPr/>
        </p:nvSpPr>
        <p:spPr>
          <a:xfrm>
            <a:off x="5761462" y="5415522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1/7</a:t>
            </a:r>
          </a:p>
        </p:txBody>
      </p:sp>
      <p:sp>
        <p:nvSpPr>
          <p:cNvPr id="9" name="Tekstboks 4">
            <a:extLst>
              <a:ext uri="{FF2B5EF4-FFF2-40B4-BE49-F238E27FC236}">
                <a16:creationId xmlns:a16="http://schemas.microsoft.com/office/drawing/2014/main" id="{F8BA9F38-681A-4052-ABE2-CC6BA3B38288}"/>
              </a:ext>
            </a:extLst>
          </p:cNvPr>
          <p:cNvSpPr txBox="1"/>
          <p:nvPr/>
        </p:nvSpPr>
        <p:spPr>
          <a:xfrm>
            <a:off x="7222196" y="5440548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1/8</a:t>
            </a:r>
          </a:p>
        </p:txBody>
      </p:sp>
      <p:sp>
        <p:nvSpPr>
          <p:cNvPr id="10" name="Tekstboks 4">
            <a:extLst>
              <a:ext uri="{FF2B5EF4-FFF2-40B4-BE49-F238E27FC236}">
                <a16:creationId xmlns:a16="http://schemas.microsoft.com/office/drawing/2014/main" id="{EFACC768-F811-4103-8853-F0D47ACF784D}"/>
              </a:ext>
            </a:extLst>
          </p:cNvPr>
          <p:cNvSpPr txBox="1"/>
          <p:nvPr/>
        </p:nvSpPr>
        <p:spPr>
          <a:xfrm>
            <a:off x="8682930" y="5442406"/>
            <a:ext cx="6126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1/9</a:t>
            </a:r>
          </a:p>
        </p:txBody>
      </p:sp>
      <p:sp>
        <p:nvSpPr>
          <p:cNvPr id="11" name="Tekstboks 4">
            <a:extLst>
              <a:ext uri="{FF2B5EF4-FFF2-40B4-BE49-F238E27FC236}">
                <a16:creationId xmlns:a16="http://schemas.microsoft.com/office/drawing/2014/main" id="{CFAD3CFC-D795-4848-9096-70CBC6E0C8C5}"/>
              </a:ext>
            </a:extLst>
          </p:cNvPr>
          <p:cNvSpPr txBox="1"/>
          <p:nvPr/>
        </p:nvSpPr>
        <p:spPr>
          <a:xfrm>
            <a:off x="10027873" y="5394189"/>
            <a:ext cx="7841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1/10</a:t>
            </a:r>
          </a:p>
        </p:txBody>
      </p:sp>
      <p:sp>
        <p:nvSpPr>
          <p:cNvPr id="12" name="Tekstboks 4">
            <a:extLst>
              <a:ext uri="{FF2B5EF4-FFF2-40B4-BE49-F238E27FC236}">
                <a16:creationId xmlns:a16="http://schemas.microsoft.com/office/drawing/2014/main" id="{F41C0FCB-B803-4F15-98F3-2BAC9666075B}"/>
              </a:ext>
            </a:extLst>
          </p:cNvPr>
          <p:cNvSpPr txBox="1"/>
          <p:nvPr/>
        </p:nvSpPr>
        <p:spPr>
          <a:xfrm rot="16200000">
            <a:off x="2585230" y="3639929"/>
            <a:ext cx="2052165" cy="4616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Strandsvingel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304B81A-2B4C-48A3-BC3F-EFC93915D169}"/>
              </a:ext>
            </a:extLst>
          </p:cNvPr>
          <p:cNvSpPr/>
          <p:nvPr/>
        </p:nvSpPr>
        <p:spPr>
          <a:xfrm>
            <a:off x="9535002" y="1565563"/>
            <a:ext cx="2125617" cy="3746992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5" name="Tekstboks 4">
            <a:extLst>
              <a:ext uri="{FF2B5EF4-FFF2-40B4-BE49-F238E27FC236}">
                <a16:creationId xmlns:a16="http://schemas.microsoft.com/office/drawing/2014/main" id="{8239CE79-BFF6-482D-A13F-25AE9C52953F}"/>
              </a:ext>
            </a:extLst>
          </p:cNvPr>
          <p:cNvSpPr txBox="1"/>
          <p:nvPr/>
        </p:nvSpPr>
        <p:spPr>
          <a:xfrm rot="16200000">
            <a:off x="3275396" y="3639929"/>
            <a:ext cx="2052165" cy="4616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Strandsvingel</a:t>
            </a:r>
          </a:p>
        </p:txBody>
      </p:sp>
      <p:sp>
        <p:nvSpPr>
          <p:cNvPr id="16" name="Tekstboks 4">
            <a:extLst>
              <a:ext uri="{FF2B5EF4-FFF2-40B4-BE49-F238E27FC236}">
                <a16:creationId xmlns:a16="http://schemas.microsoft.com/office/drawing/2014/main" id="{5EFCE638-FB5D-4322-A370-F275D444BB2B}"/>
              </a:ext>
            </a:extLst>
          </p:cNvPr>
          <p:cNvSpPr txBox="1"/>
          <p:nvPr/>
        </p:nvSpPr>
        <p:spPr>
          <a:xfrm rot="16200000">
            <a:off x="3209834" y="3017721"/>
            <a:ext cx="3358612" cy="4616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Alm. rajgræs +/- cikorie</a:t>
            </a:r>
          </a:p>
        </p:txBody>
      </p:sp>
      <p:sp>
        <p:nvSpPr>
          <p:cNvPr id="17" name="Tekstboks 4">
            <a:extLst>
              <a:ext uri="{FF2B5EF4-FFF2-40B4-BE49-F238E27FC236}">
                <a16:creationId xmlns:a16="http://schemas.microsoft.com/office/drawing/2014/main" id="{4F3B192B-A7E8-4DF5-BF45-63B9E3093E40}"/>
              </a:ext>
            </a:extLst>
          </p:cNvPr>
          <p:cNvSpPr txBox="1"/>
          <p:nvPr/>
        </p:nvSpPr>
        <p:spPr>
          <a:xfrm rot="16200000">
            <a:off x="4499882" y="3658364"/>
            <a:ext cx="2015295" cy="4616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Alm. rajgræs </a:t>
            </a:r>
          </a:p>
        </p:txBody>
      </p:sp>
      <p:sp>
        <p:nvSpPr>
          <p:cNvPr id="22" name="Tekstboks 4">
            <a:extLst>
              <a:ext uri="{FF2B5EF4-FFF2-40B4-BE49-F238E27FC236}">
                <a16:creationId xmlns:a16="http://schemas.microsoft.com/office/drawing/2014/main" id="{29DA53F3-9265-4F07-BCD4-1BBD35F4A089}"/>
              </a:ext>
            </a:extLst>
          </p:cNvPr>
          <p:cNvSpPr txBox="1"/>
          <p:nvPr/>
        </p:nvSpPr>
        <p:spPr>
          <a:xfrm>
            <a:off x="2746829" y="6049502"/>
            <a:ext cx="16578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Såning 7/5</a:t>
            </a:r>
          </a:p>
        </p:txBody>
      </p:sp>
      <p:sp>
        <p:nvSpPr>
          <p:cNvPr id="23" name="Nedadgående pil 7">
            <a:extLst>
              <a:ext uri="{FF2B5EF4-FFF2-40B4-BE49-F238E27FC236}">
                <a16:creationId xmlns:a16="http://schemas.microsoft.com/office/drawing/2014/main" id="{1136A9F2-80DD-4ECE-AB08-69E8868CB1AB}"/>
              </a:ext>
            </a:extLst>
          </p:cNvPr>
          <p:cNvSpPr/>
          <p:nvPr/>
        </p:nvSpPr>
        <p:spPr>
          <a:xfrm rot="10800000">
            <a:off x="3518232" y="5516169"/>
            <a:ext cx="168048" cy="66671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04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4777F-850A-4ED3-8AD3-EFAA52A33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Bæredygtige dyrkningssystemer i majs</a:t>
            </a:r>
            <a:br>
              <a:rPr lang="da-DK" dirty="0"/>
            </a:br>
            <a:r>
              <a:rPr lang="da-DK" sz="2000" dirty="0"/>
              <a:t>2 forsøg 2019 (majs </a:t>
            </a:r>
            <a:r>
              <a:rPr lang="da-DK" sz="2000" dirty="0" err="1"/>
              <a:t>forfrugt</a:t>
            </a:r>
            <a:r>
              <a:rPr lang="da-DK" sz="2000" dirty="0"/>
              <a:t>)</a:t>
            </a:r>
            <a:endParaRPr lang="da-DK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2FBBE58-7208-407B-A8A6-601B03CFCD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5026320"/>
              </p:ext>
            </p:extLst>
          </p:nvPr>
        </p:nvGraphicFramePr>
        <p:xfrm>
          <a:off x="675266" y="1236517"/>
          <a:ext cx="10006589" cy="4831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ktangel 3">
            <a:extLst>
              <a:ext uri="{FF2B5EF4-FFF2-40B4-BE49-F238E27FC236}">
                <a16:creationId xmlns:a16="http://schemas.microsoft.com/office/drawing/2014/main" id="{0C690674-42E1-49F3-A68B-880DD7DBE524}"/>
              </a:ext>
            </a:extLst>
          </p:cNvPr>
          <p:cNvSpPr/>
          <p:nvPr/>
        </p:nvSpPr>
        <p:spPr>
          <a:xfrm>
            <a:off x="1798223" y="1236517"/>
            <a:ext cx="1684013" cy="43849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30CDE8F-695E-4D95-95E5-53781767B20F}"/>
              </a:ext>
            </a:extLst>
          </p:cNvPr>
          <p:cNvSpPr/>
          <p:nvPr/>
        </p:nvSpPr>
        <p:spPr>
          <a:xfrm>
            <a:off x="3634636" y="1236517"/>
            <a:ext cx="7047219" cy="43849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E6A8FA8-2E17-4F35-B243-DF2CC014B658}"/>
              </a:ext>
            </a:extLst>
          </p:cNvPr>
          <p:cNvSpPr/>
          <p:nvPr/>
        </p:nvSpPr>
        <p:spPr>
          <a:xfrm>
            <a:off x="3871850" y="5586845"/>
            <a:ext cx="3286395" cy="5160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AC571AD-CF62-454E-AE2B-894A833D2699}"/>
              </a:ext>
            </a:extLst>
          </p:cNvPr>
          <p:cNvSpPr/>
          <p:nvPr/>
        </p:nvSpPr>
        <p:spPr>
          <a:xfrm>
            <a:off x="776614" y="1941534"/>
            <a:ext cx="475989" cy="1828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77387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2A48F-C9F5-4EA2-9ABE-0EE5E103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Bæredygtige dyrkningssystemer i majs</a:t>
            </a:r>
            <a:br>
              <a:rPr lang="da-DK" dirty="0"/>
            </a:br>
            <a:r>
              <a:rPr lang="da-DK" sz="2000" dirty="0"/>
              <a:t>2 forsøg 2019 (majs </a:t>
            </a:r>
            <a:r>
              <a:rPr lang="da-DK" sz="2000" dirty="0" err="1"/>
              <a:t>forfrugt</a:t>
            </a:r>
            <a:r>
              <a:rPr lang="da-DK" sz="2000" dirty="0"/>
              <a:t>)</a:t>
            </a:r>
            <a:endParaRPr lang="da-DK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A2A191D-B303-4E62-97C4-69089DDEE6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9620864"/>
              </p:ext>
            </p:extLst>
          </p:nvPr>
        </p:nvGraphicFramePr>
        <p:xfrm>
          <a:off x="529792" y="1205345"/>
          <a:ext cx="9985808" cy="4696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ktangel 4">
            <a:extLst>
              <a:ext uri="{FF2B5EF4-FFF2-40B4-BE49-F238E27FC236}">
                <a16:creationId xmlns:a16="http://schemas.microsoft.com/office/drawing/2014/main" id="{3D4E987E-4A42-4207-B4CC-F6C9595129F2}"/>
              </a:ext>
            </a:extLst>
          </p:cNvPr>
          <p:cNvSpPr/>
          <p:nvPr/>
        </p:nvSpPr>
        <p:spPr>
          <a:xfrm>
            <a:off x="3363976" y="1340284"/>
            <a:ext cx="3500287" cy="4561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546F720-7ADE-4CE5-8484-05C9B7749C78}"/>
              </a:ext>
            </a:extLst>
          </p:cNvPr>
          <p:cNvSpPr/>
          <p:nvPr/>
        </p:nvSpPr>
        <p:spPr>
          <a:xfrm>
            <a:off x="6896872" y="1340285"/>
            <a:ext cx="3500287" cy="4561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70978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icture 2" descr="S:\7 Billeder\mam\Startgødning\IMAG007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7278" y="893"/>
            <a:ext cx="12190413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3605155" y="648019"/>
            <a:ext cx="4100803" cy="91300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Startgødning</a:t>
            </a:r>
          </a:p>
        </p:txBody>
      </p:sp>
      <p:sp>
        <p:nvSpPr>
          <p:cNvPr id="6" name="Tekstboks 5"/>
          <p:cNvSpPr txBox="1"/>
          <p:nvPr/>
        </p:nvSpPr>
        <p:spPr>
          <a:xfrm>
            <a:off x="9150510" y="6388305"/>
            <a:ext cx="2704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Martin Mikkelsen, SEGES</a:t>
            </a:r>
          </a:p>
        </p:txBody>
      </p:sp>
    </p:spTree>
    <p:extLst>
      <p:ext uri="{BB962C8B-B14F-4D97-AF65-F5344CB8AC3E}">
        <p14:creationId xmlns:p14="http://schemas.microsoft.com/office/powerpoint/2010/main" val="299745927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BD5028-9B3F-49AE-B3E8-D9B0912CC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92885"/>
            <a:ext cx="9372598" cy="711638"/>
          </a:xfrm>
        </p:spPr>
        <p:txBody>
          <a:bodyPr/>
          <a:lstStyle/>
          <a:p>
            <a:r>
              <a:rPr lang="da-DK" dirty="0"/>
              <a:t>Bæredygtige dyrkningssystemer i majs</a:t>
            </a:r>
            <a:br>
              <a:rPr lang="da-DK" dirty="0"/>
            </a:br>
            <a:r>
              <a:rPr lang="da-DK" sz="2000" dirty="0"/>
              <a:t>1 forsøg 2019 (</a:t>
            </a:r>
            <a:r>
              <a:rPr lang="da-DK" sz="2000" dirty="0" err="1"/>
              <a:t>forfrugt</a:t>
            </a:r>
            <a:r>
              <a:rPr lang="da-DK" sz="2000" dirty="0"/>
              <a:t> kløvergræs – meget højt udbytteniveau)</a:t>
            </a:r>
            <a:endParaRPr lang="da-DK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B24F744-94DA-46C1-8087-862284DA50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5229382"/>
              </p:ext>
            </p:extLst>
          </p:nvPr>
        </p:nvGraphicFramePr>
        <p:xfrm>
          <a:off x="542925" y="1298864"/>
          <a:ext cx="10107757" cy="467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ktangel 4">
            <a:extLst>
              <a:ext uri="{FF2B5EF4-FFF2-40B4-BE49-F238E27FC236}">
                <a16:creationId xmlns:a16="http://schemas.microsoft.com/office/drawing/2014/main" id="{10BFA5E4-6628-4641-9105-F553010BA415}"/>
              </a:ext>
            </a:extLst>
          </p:cNvPr>
          <p:cNvSpPr/>
          <p:nvPr/>
        </p:nvSpPr>
        <p:spPr>
          <a:xfrm>
            <a:off x="5869739" y="1628384"/>
            <a:ext cx="2535226" cy="38329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23738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F2A52-10FD-4CF3-AB2D-3DAE27BBE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076471"/>
                </a:solidFill>
              </a:rPr>
              <a:t>Bæredygtige dyrkningssystemer i majs</a:t>
            </a:r>
            <a:br>
              <a:rPr lang="da-DK" dirty="0">
                <a:solidFill>
                  <a:srgbClr val="076471"/>
                </a:solidFill>
              </a:rPr>
            </a:br>
            <a:r>
              <a:rPr lang="da-DK" sz="2000" dirty="0">
                <a:solidFill>
                  <a:srgbClr val="076471"/>
                </a:solidFill>
              </a:rPr>
              <a:t>1 forsøg 2019 (</a:t>
            </a:r>
            <a:r>
              <a:rPr lang="da-DK" sz="2000" dirty="0" err="1">
                <a:solidFill>
                  <a:srgbClr val="076471"/>
                </a:solidFill>
              </a:rPr>
              <a:t>forfrugt</a:t>
            </a:r>
            <a:r>
              <a:rPr lang="da-DK" sz="2000" dirty="0">
                <a:solidFill>
                  <a:srgbClr val="076471"/>
                </a:solidFill>
              </a:rPr>
              <a:t> kløvergræs)</a:t>
            </a:r>
            <a:endParaRPr lang="da-DK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EE6F738-B542-4C5C-8A2B-9886C91D09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3473328"/>
              </p:ext>
            </p:extLst>
          </p:nvPr>
        </p:nvGraphicFramePr>
        <p:xfrm>
          <a:off x="529792" y="1392381"/>
          <a:ext cx="9144144" cy="4561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ktangel 5">
            <a:extLst>
              <a:ext uri="{FF2B5EF4-FFF2-40B4-BE49-F238E27FC236}">
                <a16:creationId xmlns:a16="http://schemas.microsoft.com/office/drawing/2014/main" id="{50626EBA-8131-4155-8FE0-74908F70BDFF}"/>
              </a:ext>
            </a:extLst>
          </p:cNvPr>
          <p:cNvSpPr/>
          <p:nvPr/>
        </p:nvSpPr>
        <p:spPr>
          <a:xfrm>
            <a:off x="1674470" y="1369457"/>
            <a:ext cx="1933026" cy="4561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8C08D4A-8CCC-4533-BC31-61F32AB5DDE3}"/>
              </a:ext>
            </a:extLst>
          </p:cNvPr>
          <p:cNvSpPr/>
          <p:nvPr/>
        </p:nvSpPr>
        <p:spPr>
          <a:xfrm>
            <a:off x="3678924" y="1369458"/>
            <a:ext cx="1933026" cy="4561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F3CE2DE-DA11-471C-8E39-C365D6B58CA7}"/>
              </a:ext>
            </a:extLst>
          </p:cNvPr>
          <p:cNvSpPr/>
          <p:nvPr/>
        </p:nvSpPr>
        <p:spPr>
          <a:xfrm>
            <a:off x="5683378" y="1369459"/>
            <a:ext cx="1933026" cy="4561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CD851EA-E5E6-497E-9925-B72EBB1EA3F3}"/>
              </a:ext>
            </a:extLst>
          </p:cNvPr>
          <p:cNvSpPr/>
          <p:nvPr/>
        </p:nvSpPr>
        <p:spPr>
          <a:xfrm>
            <a:off x="7687832" y="1369456"/>
            <a:ext cx="1933026" cy="45617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ekstboks 4">
            <a:extLst>
              <a:ext uri="{FF2B5EF4-FFF2-40B4-BE49-F238E27FC236}">
                <a16:creationId xmlns:a16="http://schemas.microsoft.com/office/drawing/2014/main" id="{8E538A16-8751-4357-B278-A77DEE92E494}"/>
              </a:ext>
            </a:extLst>
          </p:cNvPr>
          <p:cNvSpPr txBox="1"/>
          <p:nvPr/>
        </p:nvSpPr>
        <p:spPr>
          <a:xfrm>
            <a:off x="3954382" y="1503359"/>
            <a:ext cx="14590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2400" dirty="0"/>
              <a:t>LSD =ns </a:t>
            </a:r>
          </a:p>
        </p:txBody>
      </p:sp>
    </p:spTree>
    <p:extLst>
      <p:ext uri="{BB962C8B-B14F-4D97-AF65-F5344CB8AC3E}">
        <p14:creationId xmlns:p14="http://schemas.microsoft.com/office/powerpoint/2010/main" val="24433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64B7F2-4076-44E0-9061-05D6BD548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10768685" cy="711638"/>
          </a:xfrm>
        </p:spPr>
        <p:txBody>
          <a:bodyPr/>
          <a:lstStyle/>
          <a:p>
            <a:r>
              <a:rPr lang="da-DK" dirty="0"/>
              <a:t>Bæredygtige dyrkningssystemer i majs – foreløbig anbefaling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74BC3B-3495-4FF3-85D9-2EEF4E18249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4" y="1549399"/>
            <a:ext cx="11369327" cy="2625437"/>
          </a:xfrm>
        </p:spPr>
        <p:txBody>
          <a:bodyPr/>
          <a:lstStyle/>
          <a:p>
            <a:r>
              <a:rPr lang="da-DK" dirty="0"/>
              <a:t>Spar på kvælstoffet til majs efter kløvergræs</a:t>
            </a:r>
          </a:p>
          <a:p>
            <a:r>
              <a:rPr lang="da-DK" dirty="0"/>
              <a:t>Evt. sprøjtning af kløvergræs som </a:t>
            </a:r>
            <a:r>
              <a:rPr lang="da-DK" dirty="0" err="1"/>
              <a:t>forfrugt</a:t>
            </a:r>
            <a:r>
              <a:rPr lang="da-DK" dirty="0"/>
              <a:t> med en </a:t>
            </a:r>
            <a:r>
              <a:rPr lang="da-DK" dirty="0" err="1"/>
              <a:t>nitrifikationshæmmer</a:t>
            </a:r>
            <a:r>
              <a:rPr lang="da-DK" dirty="0"/>
              <a:t> </a:t>
            </a:r>
          </a:p>
          <a:p>
            <a:r>
              <a:rPr lang="da-DK" dirty="0"/>
              <a:t>Gylle </a:t>
            </a:r>
          </a:p>
          <a:p>
            <a:pPr lvl="1"/>
            <a:r>
              <a:rPr lang="da-DK" dirty="0"/>
              <a:t>Så tæt på majssåning som praktisk muligt</a:t>
            </a:r>
          </a:p>
          <a:p>
            <a:pPr lvl="1"/>
            <a:r>
              <a:rPr lang="da-DK" dirty="0"/>
              <a:t>Tilsæt en </a:t>
            </a:r>
            <a:r>
              <a:rPr lang="da-DK" dirty="0" err="1"/>
              <a:t>nitrifikationsinhibitor</a:t>
            </a:r>
            <a:r>
              <a:rPr lang="da-DK" dirty="0"/>
              <a:t> på JB 1&amp;3</a:t>
            </a:r>
          </a:p>
          <a:p>
            <a:pPr lvl="1"/>
            <a:r>
              <a:rPr lang="da-DK" dirty="0"/>
              <a:t>Placering</a:t>
            </a:r>
          </a:p>
          <a:p>
            <a:pPr lvl="1"/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194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64B7F2-4076-44E0-9061-05D6BD548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10768685" cy="711638"/>
          </a:xfrm>
        </p:spPr>
        <p:txBody>
          <a:bodyPr/>
          <a:lstStyle/>
          <a:p>
            <a:r>
              <a:rPr lang="da-DK" dirty="0"/>
              <a:t>Bæredygtige dyrkningssystemer i majs – foreløbig anbefaling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74BC3B-3495-4FF3-85D9-2EEF4E18249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9792" y="1248775"/>
            <a:ext cx="11104642" cy="4148139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Efterafgrøder</a:t>
            </a:r>
          </a:p>
          <a:p>
            <a:r>
              <a:rPr lang="da-DK" dirty="0"/>
              <a:t>Radsåning med trykhjul er bedste </a:t>
            </a:r>
            <a:r>
              <a:rPr lang="da-DK" dirty="0" err="1"/>
              <a:t>såteknik</a:t>
            </a:r>
            <a:endParaRPr lang="da-DK" dirty="0"/>
          </a:p>
          <a:p>
            <a:r>
              <a:rPr lang="da-DK" dirty="0"/>
              <a:t>Majs 5-6 blade</a:t>
            </a:r>
          </a:p>
          <a:p>
            <a:pPr lvl="1"/>
            <a:r>
              <a:rPr lang="da-DK" dirty="0"/>
              <a:t>6-10 kg alm. rajgræs pr. ha, evt. halv </a:t>
            </a:r>
            <a:r>
              <a:rPr lang="da-DK" dirty="0" err="1"/>
              <a:t>diploid</a:t>
            </a:r>
            <a:r>
              <a:rPr lang="da-DK" dirty="0"/>
              <a:t> og halv </a:t>
            </a:r>
            <a:r>
              <a:rPr lang="da-DK" dirty="0" err="1"/>
              <a:t>tetraploid</a:t>
            </a:r>
            <a:r>
              <a:rPr lang="da-DK" dirty="0"/>
              <a:t>. Mest ved dårligt </a:t>
            </a:r>
            <a:r>
              <a:rPr lang="da-DK" dirty="0" err="1"/>
              <a:t>såbed</a:t>
            </a:r>
            <a:r>
              <a:rPr lang="da-DK" dirty="0"/>
              <a:t>, tørre forhold og stor andel af </a:t>
            </a:r>
            <a:r>
              <a:rPr lang="da-DK" dirty="0" err="1"/>
              <a:t>tetraploid</a:t>
            </a:r>
            <a:r>
              <a:rPr lang="da-DK" dirty="0"/>
              <a:t> rajgræs</a:t>
            </a:r>
          </a:p>
          <a:p>
            <a:pPr lvl="1"/>
            <a:r>
              <a:rPr lang="da-DK" dirty="0"/>
              <a:t>6 kg </a:t>
            </a:r>
            <a:r>
              <a:rPr lang="da-DK" dirty="0" err="1"/>
              <a:t>tetraploid</a:t>
            </a:r>
            <a:r>
              <a:rPr lang="da-DK" dirty="0"/>
              <a:t> alm. rajgræs + 0,5-1,0 kg cikorie pr. ha</a:t>
            </a:r>
          </a:p>
          <a:p>
            <a:r>
              <a:rPr lang="da-DK" dirty="0"/>
              <a:t>Majs 8-10 blade (sen såning)</a:t>
            </a:r>
          </a:p>
          <a:p>
            <a:pPr lvl="1"/>
            <a:r>
              <a:rPr lang="da-DK" dirty="0"/>
              <a:t>6-10 kg </a:t>
            </a:r>
            <a:r>
              <a:rPr lang="da-DK" dirty="0" err="1"/>
              <a:t>diploid</a:t>
            </a:r>
            <a:r>
              <a:rPr lang="da-DK" dirty="0"/>
              <a:t> </a:t>
            </a:r>
            <a:r>
              <a:rPr lang="da-DK" dirty="0" err="1"/>
              <a:t>ital</a:t>
            </a:r>
            <a:r>
              <a:rPr lang="da-DK" dirty="0"/>
              <a:t>. rajgræs eller hybridrajgræs pr. ha. Mest ved dårligt </a:t>
            </a:r>
            <a:r>
              <a:rPr lang="da-DK" dirty="0" err="1"/>
              <a:t>såbed</a:t>
            </a:r>
            <a:r>
              <a:rPr lang="da-DK" dirty="0"/>
              <a:t>, tørre forhold og med hybrid rajgræs. </a:t>
            </a:r>
          </a:p>
          <a:p>
            <a:r>
              <a:rPr lang="da-DK" dirty="0"/>
              <a:t>Især i majsmarker efter flere års majsdyrkning</a:t>
            </a:r>
          </a:p>
          <a:p>
            <a:pPr lvl="1"/>
            <a:r>
              <a:rPr lang="da-DK" dirty="0"/>
              <a:t>25-30 kg N pr. ha langs majsrækkerne ved radrensning og såning af efterafgrøde.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247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D0A70-1705-499C-BBD5-FD629BFEC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8F186F7-8210-4E6E-9106-49D5CE5C8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26224" y="531021"/>
            <a:ext cx="6861924" cy="579203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8A0F05B-2237-4632-9BF4-EF9B147836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9661" y="0"/>
            <a:ext cx="5792032" cy="6858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73BF905-65D3-49BC-BB1D-749D7CDDB598}"/>
              </a:ext>
            </a:extLst>
          </p:cNvPr>
          <p:cNvSpPr txBox="1"/>
          <p:nvPr/>
        </p:nvSpPr>
        <p:spPr>
          <a:xfrm>
            <a:off x="1634693" y="5048250"/>
            <a:ext cx="2689657" cy="738664"/>
          </a:xfrm>
          <a:prstGeom prst="rect">
            <a:avLst/>
          </a:prstGeom>
          <a:solidFill>
            <a:schemeClr val="tx2">
              <a:alpha val="29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sz="4800" b="1" dirty="0">
                <a:solidFill>
                  <a:schemeClr val="bg1"/>
                </a:solidFill>
              </a:rPr>
              <a:t>5 blade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AEAEC87-1E81-4875-B599-A376A2D2C331}"/>
              </a:ext>
            </a:extLst>
          </p:cNvPr>
          <p:cNvSpPr txBox="1"/>
          <p:nvPr/>
        </p:nvSpPr>
        <p:spPr>
          <a:xfrm>
            <a:off x="8083118" y="4924425"/>
            <a:ext cx="2689657" cy="738664"/>
          </a:xfrm>
          <a:prstGeom prst="rect">
            <a:avLst/>
          </a:prstGeom>
          <a:solidFill>
            <a:schemeClr val="tx2">
              <a:alpha val="29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sz="4800" b="1" dirty="0">
                <a:solidFill>
                  <a:schemeClr val="bg1"/>
                </a:solidFill>
              </a:rPr>
              <a:t>8 blade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4B823D1-31BC-4BAD-850F-E03DF93BB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088" y="6569616"/>
            <a:ext cx="2694666" cy="377985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4AD9FC5-9F6B-4EB2-89D9-CAF2CCFB1015}"/>
              </a:ext>
            </a:extLst>
          </p:cNvPr>
          <p:cNvSpPr txBox="1"/>
          <p:nvPr/>
        </p:nvSpPr>
        <p:spPr>
          <a:xfrm>
            <a:off x="9427946" y="6642555"/>
            <a:ext cx="2516715" cy="215444"/>
          </a:xfrm>
          <a:prstGeom prst="rect">
            <a:avLst/>
          </a:prstGeom>
          <a:solidFill>
            <a:schemeClr val="tx1">
              <a:alpha val="36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Foto: John Hansen, LandboSyd</a:t>
            </a:r>
          </a:p>
        </p:txBody>
      </p:sp>
    </p:spTree>
    <p:extLst>
      <p:ext uri="{BB962C8B-B14F-4D97-AF65-F5344CB8AC3E}">
        <p14:creationId xmlns:p14="http://schemas.microsoft.com/office/powerpoint/2010/main" val="127645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694CE1-145C-4E52-A9A2-D3E92840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B9B113-1867-4DC6-8596-E3F9895D061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59A6263-9C07-4D75-B2D9-664552C9A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59" y="22637"/>
            <a:ext cx="11962353" cy="683536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B9BD5907-03E0-45F8-9D5E-31FFD76CF885}"/>
              </a:ext>
            </a:extLst>
          </p:cNvPr>
          <p:cNvSpPr txBox="1"/>
          <p:nvPr/>
        </p:nvSpPr>
        <p:spPr>
          <a:xfrm>
            <a:off x="2223546" y="1305516"/>
            <a:ext cx="7691977" cy="738664"/>
          </a:xfrm>
          <a:prstGeom prst="rect">
            <a:avLst/>
          </a:prstGeom>
          <a:solidFill>
            <a:schemeClr val="tx2">
              <a:alpha val="29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da-DK" sz="4800" b="1" dirty="0">
                <a:solidFill>
                  <a:schemeClr val="bg1"/>
                </a:solidFill>
              </a:rPr>
              <a:t>Tak for opmærksomheden</a:t>
            </a:r>
          </a:p>
        </p:txBody>
      </p:sp>
    </p:spTree>
    <p:extLst>
      <p:ext uri="{BB962C8B-B14F-4D97-AF65-F5344CB8AC3E}">
        <p14:creationId xmlns:p14="http://schemas.microsoft.com/office/powerpoint/2010/main" val="332039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059686A-8683-467C-B882-CE0DEE9C45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5579398"/>
              </p:ext>
            </p:extLst>
          </p:nvPr>
        </p:nvGraphicFramePr>
        <p:xfrm>
          <a:off x="446810" y="1288473"/>
          <a:ext cx="10338954" cy="4613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452D3B7-D25D-4AD2-88DB-88AC9D4C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Startgødning til majs</a:t>
            </a:r>
            <a:br>
              <a:rPr lang="da-DK" dirty="0"/>
            </a:br>
            <a:r>
              <a:rPr lang="da-DK" sz="2000" dirty="0"/>
              <a:t>4 forsøg 2019</a:t>
            </a:r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EF705AD1-CE51-473D-8DD9-98DF271ACD3D}"/>
              </a:ext>
            </a:extLst>
          </p:cNvPr>
          <p:cNvCxnSpPr>
            <a:cxnSpLocks/>
          </p:cNvCxnSpPr>
          <p:nvPr/>
        </p:nvCxnSpPr>
        <p:spPr>
          <a:xfrm flipH="1">
            <a:off x="1350818" y="3574866"/>
            <a:ext cx="9336376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boks 15">
            <a:extLst>
              <a:ext uri="{FF2B5EF4-FFF2-40B4-BE49-F238E27FC236}">
                <a16:creationId xmlns:a16="http://schemas.microsoft.com/office/drawing/2014/main" id="{2C9F9CD9-01C0-43AF-8AA4-3C061D85EFBD}"/>
              </a:ext>
            </a:extLst>
          </p:cNvPr>
          <p:cNvSpPr txBox="1"/>
          <p:nvPr/>
        </p:nvSpPr>
        <p:spPr>
          <a:xfrm>
            <a:off x="4296352" y="2031560"/>
            <a:ext cx="1852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rgbClr val="FF0000"/>
                </a:solidFill>
              </a:rPr>
              <a:t>LSD = 5,4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087C55A-82FE-46E1-96D5-3A26CF2AE29D}"/>
              </a:ext>
            </a:extLst>
          </p:cNvPr>
          <p:cNvSpPr/>
          <p:nvPr/>
        </p:nvSpPr>
        <p:spPr>
          <a:xfrm>
            <a:off x="1654030" y="1381991"/>
            <a:ext cx="1755713" cy="43461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F8D4DBD-A515-45E3-9F1B-8245470B7B0A}"/>
              </a:ext>
            </a:extLst>
          </p:cNvPr>
          <p:cNvSpPr/>
          <p:nvPr/>
        </p:nvSpPr>
        <p:spPr>
          <a:xfrm>
            <a:off x="3917374" y="1381991"/>
            <a:ext cx="6769820" cy="43641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75983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1FC909-D773-4C56-951B-314BE7AC1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Placering af 7,5 kg fosfor pr. ha i typer af NP-gødninger</a:t>
            </a:r>
            <a:br>
              <a:rPr lang="da-DK" dirty="0"/>
            </a:br>
            <a:r>
              <a:rPr lang="da-DK" sz="1600" dirty="0"/>
              <a:t>4 forsøg 2019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CC7BDFE-F219-40B0-A1BD-EF66D5A6D76E}"/>
              </a:ext>
            </a:extLst>
          </p:cNvPr>
          <p:cNvGraphicFramePr>
            <a:graphicFrameLocks/>
          </p:cNvGraphicFramePr>
          <p:nvPr/>
        </p:nvGraphicFramePr>
        <p:xfrm>
          <a:off x="529793" y="1371599"/>
          <a:ext cx="10245580" cy="4260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felt 6">
            <a:extLst>
              <a:ext uri="{FF2B5EF4-FFF2-40B4-BE49-F238E27FC236}">
                <a16:creationId xmlns:a16="http://schemas.microsoft.com/office/drawing/2014/main" id="{0C5C4366-10D5-452B-903E-460092898DCF}"/>
              </a:ext>
            </a:extLst>
          </p:cNvPr>
          <p:cNvSpPr txBox="1"/>
          <p:nvPr/>
        </p:nvSpPr>
        <p:spPr>
          <a:xfrm>
            <a:off x="8421907" y="3042692"/>
            <a:ext cx="2353466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LSD = 5,4 </a:t>
            </a:r>
            <a:r>
              <a:rPr kumimoji="0" lang="da-DK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a.e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pr. ha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EF9EE24-E82D-4593-98BB-14E8E8B48844}"/>
              </a:ext>
            </a:extLst>
          </p:cNvPr>
          <p:cNvSpPr/>
          <p:nvPr/>
        </p:nvSpPr>
        <p:spPr>
          <a:xfrm>
            <a:off x="1415039" y="1346547"/>
            <a:ext cx="9360333" cy="9770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7948766-DE38-41EB-9CCE-431F8A22567D}"/>
              </a:ext>
            </a:extLst>
          </p:cNvPr>
          <p:cNvSpPr/>
          <p:nvPr/>
        </p:nvSpPr>
        <p:spPr>
          <a:xfrm>
            <a:off x="529792" y="3632548"/>
            <a:ext cx="10245580" cy="9770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8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D6CD1-6341-49B3-9B77-F862568F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Placeret fosfor til majs</a:t>
            </a:r>
            <a:br>
              <a:rPr lang="da-DK" dirty="0"/>
            </a:br>
            <a:r>
              <a:rPr lang="da-DK" sz="2000" dirty="0"/>
              <a:t>30 forsøg 2003-2019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87A0044-6C60-4A5E-BA32-7D26822716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794718"/>
              </p:ext>
            </p:extLst>
          </p:nvPr>
        </p:nvGraphicFramePr>
        <p:xfrm>
          <a:off x="529792" y="513567"/>
          <a:ext cx="8915544" cy="5357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7588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E94C1-9846-4D2E-A5CC-3B7DDCF64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Placeret fosfor til majs</a:t>
            </a:r>
            <a:br>
              <a:rPr lang="da-DK" dirty="0"/>
            </a:br>
            <a:r>
              <a:rPr lang="da-DK" sz="2000" dirty="0"/>
              <a:t>30 forsøg 2003-2019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814508"/>
              </p:ext>
            </p:extLst>
          </p:nvPr>
        </p:nvGraphicFramePr>
        <p:xfrm>
          <a:off x="529792" y="551146"/>
          <a:ext cx="8919868" cy="542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825022ED-E41B-4A35-BCE3-C71FCDF2E811}"/>
              </a:ext>
            </a:extLst>
          </p:cNvPr>
          <p:cNvCxnSpPr>
            <a:cxnSpLocks/>
          </p:cNvCxnSpPr>
          <p:nvPr/>
        </p:nvCxnSpPr>
        <p:spPr>
          <a:xfrm flipH="1" flipV="1">
            <a:off x="1361209" y="3398065"/>
            <a:ext cx="5049982" cy="6018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boks 15">
            <a:extLst>
              <a:ext uri="{FF2B5EF4-FFF2-40B4-BE49-F238E27FC236}">
                <a16:creationId xmlns:a16="http://schemas.microsoft.com/office/drawing/2014/main" id="{5AE2387D-82A5-41C0-983A-5DD28030EF74}"/>
              </a:ext>
            </a:extLst>
          </p:cNvPr>
          <p:cNvSpPr txBox="1"/>
          <p:nvPr/>
        </p:nvSpPr>
        <p:spPr>
          <a:xfrm>
            <a:off x="837778" y="3159932"/>
            <a:ext cx="564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FF0000"/>
                </a:solidFill>
              </a:rPr>
              <a:t>6,6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587F39B-7FE2-4BF3-8888-0FDBB614CDD7}"/>
              </a:ext>
            </a:extLst>
          </p:cNvPr>
          <p:cNvCxnSpPr>
            <a:cxnSpLocks/>
          </p:cNvCxnSpPr>
          <p:nvPr/>
        </p:nvCxnSpPr>
        <p:spPr>
          <a:xfrm flipV="1">
            <a:off x="6428371" y="3457187"/>
            <a:ext cx="0" cy="1289968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boks 15">
            <a:extLst>
              <a:ext uri="{FF2B5EF4-FFF2-40B4-BE49-F238E27FC236}">
                <a16:creationId xmlns:a16="http://schemas.microsoft.com/office/drawing/2014/main" id="{34A7ACD5-D7E7-4EFE-AA8F-BAF7384BDA97}"/>
              </a:ext>
            </a:extLst>
          </p:cNvPr>
          <p:cNvSpPr txBox="1"/>
          <p:nvPr/>
        </p:nvSpPr>
        <p:spPr>
          <a:xfrm>
            <a:off x="6145873" y="4747155"/>
            <a:ext cx="888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FF0000"/>
                </a:solidFill>
              </a:rPr>
              <a:t>19,6*</a:t>
            </a:r>
          </a:p>
        </p:txBody>
      </p:sp>
      <p:sp>
        <p:nvSpPr>
          <p:cNvPr id="10" name="Tekstboks 15">
            <a:extLst>
              <a:ext uri="{FF2B5EF4-FFF2-40B4-BE49-F238E27FC236}">
                <a16:creationId xmlns:a16="http://schemas.microsoft.com/office/drawing/2014/main" id="{424434BC-EB9C-40EE-A0A1-E6A9340650A5}"/>
              </a:ext>
            </a:extLst>
          </p:cNvPr>
          <p:cNvSpPr txBox="1"/>
          <p:nvPr/>
        </p:nvSpPr>
        <p:spPr>
          <a:xfrm>
            <a:off x="623983" y="5631813"/>
            <a:ext cx="5137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/>
              <a:t>*12,20 kr. pr. kg P og 78 kr. pr. </a:t>
            </a:r>
            <a:r>
              <a:rPr lang="da-DK" sz="2000" dirty="0" err="1"/>
              <a:t>a.e</a:t>
            </a:r>
            <a:r>
              <a:rPr lang="da-DK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3067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AE6D3-F2F4-4DEC-8088-79A8DF2F1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Placering af startgødning i </a:t>
            </a:r>
            <a:r>
              <a:rPr lang="da-DK" dirty="0" err="1"/>
              <a:t>såsporet</a:t>
            </a:r>
            <a:br>
              <a:rPr lang="da-DK" dirty="0"/>
            </a:br>
            <a:r>
              <a:rPr lang="da-DK" sz="2000" dirty="0"/>
              <a:t>4</a:t>
            </a:r>
            <a:r>
              <a:rPr lang="da-DK" sz="1600" dirty="0"/>
              <a:t> forsøg 2019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7E2BF1-C813-415A-A711-159B6378F1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89209"/>
              </p:ext>
            </p:extLst>
          </p:nvPr>
        </p:nvGraphicFramePr>
        <p:xfrm>
          <a:off x="529792" y="1104522"/>
          <a:ext cx="10242591" cy="5133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524426FB-B84A-4A6B-AD22-3909E734B144}"/>
              </a:ext>
            </a:extLst>
          </p:cNvPr>
          <p:cNvCxnSpPr>
            <a:cxnSpLocks/>
          </p:cNvCxnSpPr>
          <p:nvPr/>
        </p:nvCxnSpPr>
        <p:spPr>
          <a:xfrm flipH="1">
            <a:off x="1565753" y="2547433"/>
            <a:ext cx="3217620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733D1DC3-3B3C-4FCD-8B89-3B9495D4B81A}"/>
              </a:ext>
            </a:extLst>
          </p:cNvPr>
          <p:cNvCxnSpPr>
            <a:cxnSpLocks/>
          </p:cNvCxnSpPr>
          <p:nvPr/>
        </p:nvCxnSpPr>
        <p:spPr>
          <a:xfrm flipV="1">
            <a:off x="3707702" y="2547433"/>
            <a:ext cx="0" cy="1280025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1677AB80-A3D8-4678-B5BC-EF8D52D8440A}"/>
              </a:ext>
            </a:extLst>
          </p:cNvPr>
          <p:cNvCxnSpPr>
            <a:cxnSpLocks/>
          </p:cNvCxnSpPr>
          <p:nvPr/>
        </p:nvCxnSpPr>
        <p:spPr>
          <a:xfrm flipV="1">
            <a:off x="4783373" y="2547433"/>
            <a:ext cx="0" cy="1308776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boks 15">
            <a:extLst>
              <a:ext uri="{FF2B5EF4-FFF2-40B4-BE49-F238E27FC236}">
                <a16:creationId xmlns:a16="http://schemas.microsoft.com/office/drawing/2014/main" id="{F5CFB54F-630D-4FC6-BE45-C4E502901862}"/>
              </a:ext>
            </a:extLst>
          </p:cNvPr>
          <p:cNvSpPr txBox="1"/>
          <p:nvPr/>
        </p:nvSpPr>
        <p:spPr>
          <a:xfrm>
            <a:off x="3591557" y="3840032"/>
            <a:ext cx="32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Tekstboks 15">
            <a:extLst>
              <a:ext uri="{FF2B5EF4-FFF2-40B4-BE49-F238E27FC236}">
                <a16:creationId xmlns:a16="http://schemas.microsoft.com/office/drawing/2014/main" id="{0DFD37CA-1CA2-49CD-8184-51183EBE6094}"/>
              </a:ext>
            </a:extLst>
          </p:cNvPr>
          <p:cNvSpPr txBox="1"/>
          <p:nvPr/>
        </p:nvSpPr>
        <p:spPr>
          <a:xfrm>
            <a:off x="4614893" y="3827458"/>
            <a:ext cx="32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696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7C005-3697-474D-8C26-14C5DE38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Startgødning til majs – anbefaling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BC6E14F-C764-41F0-9504-26C4EC7A9A1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549400"/>
            <a:ext cx="9485658" cy="4024682"/>
          </a:xfrm>
        </p:spPr>
        <p:txBody>
          <a:bodyPr/>
          <a:lstStyle/>
          <a:p>
            <a:r>
              <a:rPr lang="da-DK" dirty="0"/>
              <a:t>10-15 kg fosfor pr. ha</a:t>
            </a:r>
          </a:p>
          <a:p>
            <a:r>
              <a:rPr lang="da-DK" dirty="0"/>
              <a:t>Startgødninger med kvælstoffet på ammoniumform er bedst</a:t>
            </a:r>
          </a:p>
          <a:p>
            <a:r>
              <a:rPr lang="da-DK" dirty="0"/>
              <a:t>Mindst samme mængde kvælstof som fosfor</a:t>
            </a:r>
          </a:p>
          <a:p>
            <a:r>
              <a:rPr lang="da-DK" dirty="0"/>
              <a:t>Kvælstof alene har minimal startgødningseffekt</a:t>
            </a:r>
          </a:p>
          <a:p>
            <a:r>
              <a:rPr lang="da-DK" dirty="0" err="1"/>
              <a:t>Samgranuleret</a:t>
            </a:r>
            <a:r>
              <a:rPr lang="da-DK" dirty="0"/>
              <a:t> gødning ved placering af en lille mængde fosfor</a:t>
            </a:r>
          </a:p>
          <a:p>
            <a:r>
              <a:rPr lang="da-DK" dirty="0"/>
              <a:t>Flydende gødning er på højde med fast gødning</a:t>
            </a:r>
          </a:p>
          <a:p>
            <a:r>
              <a:rPr lang="da-DK" dirty="0"/>
              <a:t>Trad. NP-gødning placeres 5 cm under og 5 cm ved siden af frøene</a:t>
            </a:r>
          </a:p>
          <a:p>
            <a:r>
              <a:rPr lang="da-DK" dirty="0"/>
              <a:t>Maks 3-4 kg fosfor pr. ha kan placeres i </a:t>
            </a:r>
            <a:r>
              <a:rPr lang="da-DK" dirty="0" err="1"/>
              <a:t>såsporet</a:t>
            </a:r>
            <a:r>
              <a:rPr lang="da-DK" dirty="0"/>
              <a:t> i en kvælstoffattig NP-gødning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1712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LF PPT - SEGES">
  <a:themeElements>
    <a:clrScheme name="AKM - LF2018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076471"/>
      </a:accent1>
      <a:accent2>
        <a:srgbClr val="C8C7B2"/>
      </a:accent2>
      <a:accent3>
        <a:srgbClr val="09562C"/>
      </a:accent3>
      <a:accent4>
        <a:srgbClr val="9DDCF9"/>
      </a:accent4>
      <a:accent5>
        <a:srgbClr val="E1063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m20200202_kvægkongres_2020" id="{9671C5D7-CDFE-43E8-ADDC-230D611DB68E}" vid="{9BDAF242-6FDC-4DBC-A937-D9711443A8A0}"/>
    </a:ext>
  </a:extLst>
</a:theme>
</file>

<file path=ppt/theme/theme2.xml><?xml version="1.0" encoding="utf-8"?>
<a:theme xmlns:a="http://schemas.openxmlformats.org/drawingml/2006/main" name="1_LF PPT - SEGES">
  <a:themeElements>
    <a:clrScheme name="AKM - LF2018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076471"/>
      </a:accent1>
      <a:accent2>
        <a:srgbClr val="C8C7B2"/>
      </a:accent2>
      <a:accent3>
        <a:srgbClr val="09562C"/>
      </a:accent3>
      <a:accent4>
        <a:srgbClr val="9DDCF9"/>
      </a:accent4>
      <a:accent5>
        <a:srgbClr val="E1063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m20200202_kvægkongres_2020" id="{9671C5D7-CDFE-43E8-ADDC-230D611DB68E}" vid="{98B840AE-7A32-4736-9F1C-649CFF418E0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EGES">
    <a:dk1>
      <a:srgbClr val="000000"/>
    </a:dk1>
    <a:lt1>
      <a:sysClr val="window" lastClr="FFFFFF"/>
    </a:lt1>
    <a:dk2>
      <a:srgbClr val="09562C"/>
    </a:dk2>
    <a:lt2>
      <a:srgbClr val="E7E5DB"/>
    </a:lt2>
    <a:accent1>
      <a:srgbClr val="076471"/>
    </a:accent1>
    <a:accent2>
      <a:srgbClr val="C8C7B2"/>
    </a:accent2>
    <a:accent3>
      <a:srgbClr val="9DDCF9"/>
    </a:accent3>
    <a:accent4>
      <a:srgbClr val="7C9877"/>
    </a:accent4>
    <a:accent5>
      <a:srgbClr val="338291"/>
    </a:accent5>
    <a:accent6>
      <a:srgbClr val="E95D0F"/>
    </a:accent6>
    <a:hlink>
      <a:srgbClr val="076471"/>
    </a:hlink>
    <a:folHlink>
      <a:srgbClr val="E95D0F"/>
    </a:folHlink>
  </a:clrScheme>
  <a:fontScheme name="Kont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EGES">
    <a:dk1>
      <a:srgbClr val="000000"/>
    </a:dk1>
    <a:lt1>
      <a:sysClr val="window" lastClr="FFFFFF"/>
    </a:lt1>
    <a:dk2>
      <a:srgbClr val="09562C"/>
    </a:dk2>
    <a:lt2>
      <a:srgbClr val="E7E5DB"/>
    </a:lt2>
    <a:accent1>
      <a:srgbClr val="076471"/>
    </a:accent1>
    <a:accent2>
      <a:srgbClr val="C8C7B2"/>
    </a:accent2>
    <a:accent3>
      <a:srgbClr val="9DDCF9"/>
    </a:accent3>
    <a:accent4>
      <a:srgbClr val="7C9877"/>
    </a:accent4>
    <a:accent5>
      <a:srgbClr val="338291"/>
    </a:accent5>
    <a:accent6>
      <a:srgbClr val="E95D0F"/>
    </a:accent6>
    <a:hlink>
      <a:srgbClr val="076471"/>
    </a:hlink>
    <a:folHlink>
      <a:srgbClr val="E95D0F"/>
    </a:folHlink>
  </a:clrScheme>
  <a:fontScheme name="Kont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Set Item Permission, based on rettighedsgruppe</Name>
    <Synchronization>Asynchronous</Synchronization>
    <Type>10001</Type>
    <SequenceNumber>1010</SequenceNumber>
    <Assembly>DAAS.WebInfo.Common, Version=1.0.0.0, Culture=neutral, PublicKeyToken=f192aeb827ef4bcc</Assembly>
    <Class>DAAS.WebInfo.Common.EventReceivers.RightsGroupItemEventReceiver</Class>
    <Data/>
    <Filter/>
  </Receiver>
  <Receiver>
    <Name>Set Item Permission, based on rettighedsgruppe</Name>
    <Synchronization>Asynchronous</Synchronization>
    <Type>10002</Type>
    <SequenceNumber>1010</SequenceNumber>
    <Assembly>DAAS.WebInfo.Common, Version=1.0.0.0, Culture=neutral, PublicKeyToken=f192aeb827ef4bcc</Assembly>
    <Class>DAAS.WebInfo.Common.EventReceivers.RightsGroupItemEventReceiver</Class>
    <Data/>
    <Filter/>
  </Receiver>
  <Receiver>
    <Name>WebInfo Content Page Event</Name>
    <Synchronization>Synchronous</Synchronization>
    <Type>1</Type>
    <SequenceNumber>1030</SequenceNumber>
    <Assembly>DAAS.WebInfo.Common, Version=1.0.0.0, Culture=neutral, PublicKeyToken=f192aeb827ef4bcc</Assembly>
    <Class>DAAS.WebInfo.Common.EventReceivers.WebInfoContentPageEventReceiver</Class>
    <Data/>
    <Filter/>
  </Receiver>
  <Receiver>
    <Name>WebInfo Content Page Event</Name>
    <Synchronization>Synchronous</Synchronization>
    <Type>2</Type>
    <SequenceNumber>1030</SequenceNumber>
    <Assembly>DAAS.WebInfo.Common, Version=1.0.0.0, Culture=neutral, PublicKeyToken=f192aeb827ef4bcc</Assembly>
    <Class>DAAS.WebInfo.Common.EventReceivers.WebInfoContentPageEventReceiver</Class>
    <Data/>
    <Filter/>
  </Receiver>
  <Receiver>
    <Name>WebInfo Content Page Event</Name>
    <Synchronization>Asynchronous</Synchronization>
    <Type>10002</Type>
    <SequenceNumber>1030</SequenceNumber>
    <Assembly>DAAS.WebInfo.Common, Version=1.0.0.0, Culture=neutral, PublicKeyToken=f192aeb827ef4bcc</Assembly>
    <Class>DAAS.WebInfo.Common.EventReceivers.WebInfoContentPageEventReceiver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Landbrugsinfo Binær Fil" ma:contentTypeID="0x010100C568DB52D9D0A14D9B2FDCC96666E9F2007948130EC3DB064584E219954237AF3900242457EFB8B24247815D688C526CD44D00C26A9DBCB02B5C4DA1F017B836C045C00060750ADE2E6249BABB5C6118FC133DE800AF2E6DC7107240CAAE62CB7A7C0C310000976AE73E70433C4E8A9B16B1DDE85DB5" ma:contentTypeVersion="97" ma:contentTypeDescription="Contenttype til binære filer der bliver publiceret på Landbrugsinfo" ma:contentTypeScope="" ma:versionID="96cf5f5e9a1cf7322bc1cc0f968b06dc">
  <xsd:schema xmlns:xsd="http://www.w3.org/2001/XMLSchema" xmlns:xs="http://www.w3.org/2001/XMLSchema" xmlns:p="http://schemas.microsoft.com/office/2006/metadata/properties" xmlns:ns1="http://schemas.microsoft.com/sharepoint/v3" xmlns:ns2="3f8883b8-a613-49b8-9e7a-815b7776ebd6" xmlns:ns3="5aa14257-579e-4a1f-bbbb-3c8dd7393476" xmlns:ns4="303eeafb-7dff-46db-9396-e9c651f530ea" targetNamespace="http://schemas.microsoft.com/office/2006/metadata/properties" ma:root="true" ma:fieldsID="3091f6b096424744684f86e0987a141e" ns1:_="" ns2:_="" ns3:_="" ns4:_="">
    <xsd:import namespace="http://schemas.microsoft.com/sharepoint/v3"/>
    <xsd:import namespace="3f8883b8-a613-49b8-9e7a-815b7776ebd6"/>
    <xsd:import namespace="5aa14257-579e-4a1f-bbbb-3c8dd7393476"/>
    <xsd:import namespace="303eeafb-7dff-46db-9396-e9c651f530ea"/>
    <xsd:element name="properties">
      <xsd:complexType>
        <xsd:sequence>
          <xsd:element name="documentManagement">
            <xsd:complexType>
              <xsd:all>
                <xsd:element ref="ns1:Comments"/>
                <xsd:element ref="ns1:PublishingStartDate" minOccurs="0"/>
                <xsd:element ref="ns1:PublishingExpirationDate" minOccurs="0"/>
                <xsd:element ref="ns1:PublishingContact" minOccurs="0"/>
                <xsd:element ref="ns1:PublishingContactEmail" minOccurs="0"/>
                <xsd:element ref="ns1:PublishingContactName" minOccurs="0"/>
                <xsd:element ref="ns1:PublishingContactPicture" minOccurs="0"/>
                <xsd:element ref="ns1:PublishingPageLayout" minOccurs="0"/>
                <xsd:element ref="ns1:PublishingVariationGroupID" minOccurs="0"/>
                <xsd:element ref="ns1:PublishingVariationRelationshipLinkFieldID" minOccurs="0"/>
                <xsd:element ref="ns1:PublishingRollupImage" minOccurs="0"/>
                <xsd:element ref="ns1:Audience" minOccurs="0"/>
                <xsd:element ref="ns1:PublishingPageImage" minOccurs="0"/>
                <xsd:element ref="ns1:PublishingPageContent" minOccurs="0"/>
                <xsd:element ref="ns1:SummaryLinks" minOccurs="0"/>
                <xsd:element ref="ns1:ArticleByLine" minOccurs="0"/>
                <xsd:element ref="ns1:ArticleStartDate" minOccurs="0"/>
                <xsd:element ref="ns1:PublishingImageCaption" minOccurs="0"/>
                <xsd:element ref="ns1:HeaderStyleDefinitions" minOccurs="0"/>
                <xsd:element ref="ns2:Ansvarligafdeling" minOccurs="0"/>
                <xsd:element ref="ns3:Forfattere" minOccurs="0"/>
                <xsd:element ref="ns2:Rettighedsgruppe"/>
                <xsd:element ref="ns3:Listekode" minOccurs="0"/>
                <xsd:element ref="ns3:Nummer" minOccurs="0"/>
                <xsd:element ref="ns3:Noegleord" minOccurs="0"/>
                <xsd:element ref="ns3:Informationsserie" minOccurs="0"/>
                <xsd:element ref="ns3:Bekraeftelsesdato" minOccurs="0"/>
                <xsd:element ref="ns3:Revisionsdato" minOccurs="0"/>
                <xsd:element ref="ns2:Afsender" minOccurs="0"/>
                <xsd:element ref="ns2:Arkiveringsdato"/>
                <xsd:element ref="ns2:Ingen_x0020_besked_x0020_ved_x0020_arkivering" minOccurs="0"/>
                <xsd:element ref="ns2:HideInRollups" minOccurs="0"/>
                <xsd:element ref="ns2:IsHiddenFromRollup" minOccurs="0"/>
                <xsd:element ref="ns1:DynamicPublishingContent0" minOccurs="0"/>
                <xsd:element ref="ns1:DynamicPublishingContent1" minOccurs="0"/>
                <xsd:element ref="ns1:DynamicPublishingContent2" minOccurs="0"/>
                <xsd:element ref="ns1:DynamicPublishingContent3" minOccurs="0"/>
                <xsd:element ref="ns1:DynamicPublishingContent4" minOccurs="0"/>
                <xsd:element ref="ns1:DynamicPublishingContent5" minOccurs="0"/>
                <xsd:element ref="ns3:Sorteringsorden" minOccurs="0"/>
                <xsd:element ref="ns2:EnclosureFor" minOccurs="0"/>
                <xsd:element ref="ns2:GammelURL" minOccurs="0"/>
                <xsd:element ref="ns2:NetSkabelonValue" minOccurs="0"/>
                <xsd:element ref="ns2:Projekter" minOccurs="0"/>
                <xsd:element ref="ns2:WebInfoSubjects" minOccurs="0"/>
                <xsd:element ref="ns2:HitCount" minOccurs="0"/>
                <xsd:element ref="ns2:PermalinkID" minOccurs="0"/>
                <xsd:element ref="ns2:WebInfoMultiSelect" minOccurs="0"/>
                <xsd:element ref="ns4:_dlc_DocId" minOccurs="0"/>
                <xsd:element ref="ns4:_dlc_DocIdUrl" minOccurs="0"/>
                <xsd:element ref="ns4:_dlc_DocIdPersistId" minOccurs="0"/>
                <xsd:element ref="ns1:DynamicPublishingContent6" minOccurs="0"/>
                <xsd:element ref="ns1:DynamicPublishingContent7" minOccurs="0"/>
                <xsd:element ref="ns1:DynamicPublishingContent8" minOccurs="0"/>
                <xsd:element ref="ns1:DynamicPublishingContent9" minOccurs="0"/>
                <xsd:element ref="ns1:DynamicPublishingContent10" minOccurs="0"/>
                <xsd:element ref="ns1:DynamicPublishingContent11" minOccurs="0"/>
                <xsd:element ref="ns1:DynamicPublishingContent12" minOccurs="0"/>
                <xsd:element ref="ns1:DynamicPublishingContent13" minOccurs="0"/>
                <xsd:element ref="ns1:DynamicPublishingContent14" minOccurs="0"/>
                <xsd:element ref="ns2:TaksonomiTaxHTField0" minOccurs="0"/>
                <xsd:element ref="ns4:TaxCatchAll" minOccurs="0"/>
                <xsd:element ref="ns4:TaxCatchAllLabel" minOccurs="0"/>
                <xsd:element ref="ns2:Bevillingsgivere" minOccurs="0"/>
                <xsd:element ref="ns2:FinanceYear" minOccurs="0"/>
                <xsd:element ref="ns2:WebInfoLawCodes" minOccurs="0"/>
                <xsd:element ref="ns2:Afrapportering" minOccurs="0"/>
                <xsd:element ref="ns3:Kontaktpersoner" minOccurs="0"/>
                <xsd:element ref="ns3:Skribenter" minOccurs="0"/>
                <xsd:element ref="ns2:Projec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omments" ma:index="8" ma:displayName="Beskrivelse" ma:internalName="Comments">
      <xsd:simpleType>
        <xsd:restriction base="dms:Note">
          <xsd:maxLength value="255"/>
        </xsd:restriction>
      </xsd:simpleType>
    </xsd:element>
    <xsd:element name="PublishingStartDate" ma:index="9" nillable="true" ma:displayName="Startdato for planlægning" ma:internalName="PublishingStartDate">
      <xsd:simpleType>
        <xsd:restriction base="dms:Unknown"/>
      </xsd:simpleType>
    </xsd:element>
    <xsd:element name="PublishingExpirationDate" ma:index="10" nillable="true" ma:displayName="Slutdato for planlægning" ma:internalName="PublishingExpirationDate">
      <xsd:simpleType>
        <xsd:restriction base="dms:Unknown"/>
      </xsd:simpleType>
    </xsd:element>
    <xsd:element name="PublishingContact" ma:index="11" nillable="true" ma:displayName="Kontaktperson" ma:list="UserInfo" ma:internalName="Publishing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ContactEmail" ma:index="12" nillable="true" ma:displayName="E-mail-adresse på kontaktperson" ma:internalName="PublishingContactEmail">
      <xsd:simpleType>
        <xsd:restriction base="dms:Text">
          <xsd:maxLength value="255"/>
        </xsd:restriction>
      </xsd:simpleType>
    </xsd:element>
    <xsd:element name="PublishingContactName" ma:index="13" nillable="true" ma:displayName="Navn på kontaktperson" ma:internalName="PublishingContactName">
      <xsd:simpleType>
        <xsd:restriction base="dms:Text">
          <xsd:maxLength value="255"/>
        </xsd:restriction>
      </xsd:simpleType>
    </xsd:element>
    <xsd:element name="PublishingContactPicture" ma:index="14" nillable="true" ma:displayName="Billede af kontaktperson" ma:format="Image" ma:internalName="PublishingContact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PageLayout" ma:index="15" nillable="true" ma:displayName="Sidelayout" ma:internalName="PublishingPageLayout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VariationGroupID" ma:index="16" nillable="true" ma:displayName="Variationsgruppe-id" ma:internalName="PublishingVariationGroupID">
      <xsd:simpleType>
        <xsd:restriction base="dms:Text">
          <xsd:maxLength value="255"/>
        </xsd:restriction>
      </xsd:simpleType>
    </xsd:element>
    <xsd:element name="PublishingVariationRelationshipLinkFieldID" ma:index="17" nillable="true" ma:displayName="Relationshyperlink for variation" ma:internalName="PublishingVariationRelationshipLinkFieldI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ublishingRollupImage" ma:index="18" nillable="true" ma:displayName="Opløftningsbillede" ma:internalName="PublishingRollupImage">
      <xsd:simpleType>
        <xsd:restriction base="dms:Unknown"/>
      </xsd:simpleType>
    </xsd:element>
    <xsd:element name="Audience" ma:index="19" nillable="true" ma:displayName="Målgrupper" ma:description="" ma:internalName="Audience">
      <xsd:simpleType>
        <xsd:restriction base="dms:Unknown"/>
      </xsd:simpleType>
    </xsd:element>
    <xsd:element name="PublishingPageImage" ma:index="20" nillable="true" ma:displayName="Sidebillede" ma:internalName="PublishingPageImage">
      <xsd:simpleType>
        <xsd:restriction base="dms:Unknown"/>
      </xsd:simpleType>
    </xsd:element>
    <xsd:element name="PublishingPageContent" ma:index="21" nillable="true" ma:displayName="Sideindhold" ma:internalName="PublishingPageContent">
      <xsd:simpleType>
        <xsd:restriction base="dms:Unknown"/>
      </xsd:simpleType>
    </xsd:element>
    <xsd:element name="SummaryLinks" ma:index="22" nillable="true" ma:displayName="Oversigtshyperlinks" ma:internalName="SummaryLinks">
      <xsd:simpleType>
        <xsd:restriction base="dms:Unknown"/>
      </xsd:simpleType>
    </xsd:element>
    <xsd:element name="ArticleByLine" ma:index="23" nillable="true" ma:displayName="Forfatterlinje" ma:internalName="ArticleByLine">
      <xsd:simpleType>
        <xsd:restriction base="dms:Text">
          <xsd:maxLength value="255"/>
        </xsd:restriction>
      </xsd:simpleType>
    </xsd:element>
    <xsd:element name="ArticleStartDate" ma:index="24" nillable="true" ma:displayName="Artikeldato" ma:format="DateOnly" ma:internalName="ArticleStartDate">
      <xsd:simpleType>
        <xsd:restriction base="dms:DateTime"/>
      </xsd:simpleType>
    </xsd:element>
    <xsd:element name="PublishingImageCaption" ma:index="25" nillable="true" ma:displayName="Billedtekst" ma:internalName="PublishingImageCaption">
      <xsd:simpleType>
        <xsd:restriction base="dms:Unknown"/>
      </xsd:simpleType>
    </xsd:element>
    <xsd:element name="HeaderStyleDefinitions" ma:index="26" nillable="true" ma:displayName="Typografidefinitioner" ma:internalName="HeaderStyleDefinitions">
      <xsd:simpleType>
        <xsd:restriction base="dms:Unknown"/>
      </xsd:simpleType>
    </xsd:element>
    <xsd:element name="DynamicPublishingContent0" ma:index="41" nillable="true" ma:displayName="Dynamisk sideindhold (1)" ma:hidden="true" ma:internalName="DynamicPublishingContent0">
      <xsd:simpleType>
        <xsd:restriction base="dms:Unknown"/>
      </xsd:simpleType>
    </xsd:element>
    <xsd:element name="DynamicPublishingContent1" ma:index="42" nillable="true" ma:displayName="Dynamisk sideindhold (2)" ma:hidden="true" ma:internalName="DynamicPublishingContent1">
      <xsd:simpleType>
        <xsd:restriction base="dms:Unknown"/>
      </xsd:simpleType>
    </xsd:element>
    <xsd:element name="DynamicPublishingContent2" ma:index="43" nillable="true" ma:displayName="Dynamisk sideindhold (3)" ma:hidden="true" ma:internalName="DynamicPublishingContent2">
      <xsd:simpleType>
        <xsd:restriction base="dms:Unknown"/>
      </xsd:simpleType>
    </xsd:element>
    <xsd:element name="DynamicPublishingContent3" ma:index="44" nillable="true" ma:displayName="Dynamisk sideindhold (4)" ma:hidden="true" ma:internalName="DynamicPublishingContent3">
      <xsd:simpleType>
        <xsd:restriction base="dms:Unknown"/>
      </xsd:simpleType>
    </xsd:element>
    <xsd:element name="DynamicPublishingContent4" ma:index="45" nillable="true" ma:displayName="Dynamisk sideindhold (5)" ma:hidden="true" ma:internalName="DynamicPublishingContent4">
      <xsd:simpleType>
        <xsd:restriction base="dms:Unknown"/>
      </xsd:simpleType>
    </xsd:element>
    <xsd:element name="DynamicPublishingContent5" ma:index="46" nillable="true" ma:displayName="Dynamisk sideindhold (6)" ma:hidden="true" ma:internalName="DynamicPublishingContent5">
      <xsd:simpleType>
        <xsd:restriction base="dms:Unknown"/>
      </xsd:simpleType>
    </xsd:element>
    <xsd:element name="DynamicPublishingContent6" ma:index="59" nillable="true" ma:displayName="Dynamisk sideindhold (7)" ma:hidden="true" ma:internalName="DynamicPublishingContent6">
      <xsd:simpleType>
        <xsd:restriction base="dms:Unknown"/>
      </xsd:simpleType>
    </xsd:element>
    <xsd:element name="DynamicPublishingContent7" ma:index="60" nillable="true" ma:displayName="Dynamisk sideindhold (8)" ma:hidden="true" ma:internalName="DynamicPublishingContent7">
      <xsd:simpleType>
        <xsd:restriction base="dms:Unknown"/>
      </xsd:simpleType>
    </xsd:element>
    <xsd:element name="DynamicPublishingContent8" ma:index="61" nillable="true" ma:displayName="Dynamisk sideindhold (9)" ma:hidden="true" ma:internalName="DynamicPublishingContent8">
      <xsd:simpleType>
        <xsd:restriction base="dms:Unknown"/>
      </xsd:simpleType>
    </xsd:element>
    <xsd:element name="DynamicPublishingContent9" ma:index="62" nillable="true" ma:displayName="Dynamisk sideindhold (10)" ma:hidden="true" ma:internalName="DynamicPublishingContent9">
      <xsd:simpleType>
        <xsd:restriction base="dms:Unknown"/>
      </xsd:simpleType>
    </xsd:element>
    <xsd:element name="DynamicPublishingContent10" ma:index="63" nillable="true" ma:displayName="Dynamisk sideindhold (11)" ma:hidden="true" ma:internalName="DynamicPublishingContent10">
      <xsd:simpleType>
        <xsd:restriction base="dms:Unknown"/>
      </xsd:simpleType>
    </xsd:element>
    <xsd:element name="DynamicPublishingContent11" ma:index="64" nillable="true" ma:displayName="Dynamisk sideindhold (12)" ma:hidden="true" ma:internalName="DynamicPublishingContent11">
      <xsd:simpleType>
        <xsd:restriction base="dms:Unknown"/>
      </xsd:simpleType>
    </xsd:element>
    <xsd:element name="DynamicPublishingContent12" ma:index="65" nillable="true" ma:displayName="Dynamisk sideindhold (13)" ma:hidden="true" ma:internalName="DynamicPublishingContent12">
      <xsd:simpleType>
        <xsd:restriction base="dms:Unknown"/>
      </xsd:simpleType>
    </xsd:element>
    <xsd:element name="DynamicPublishingContent13" ma:index="66" nillable="true" ma:displayName="Dynamisk sideindhold (14)" ma:hidden="true" ma:internalName="DynamicPublishingContent13">
      <xsd:simpleType>
        <xsd:restriction base="dms:Unknown"/>
      </xsd:simpleType>
    </xsd:element>
    <xsd:element name="DynamicPublishingContent14" ma:index="67" nillable="true" ma:displayName="Dynamisk sideindhold (15)" ma:hidden="true" ma:internalName="DynamicPublishingContent14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8883b8-a613-49b8-9e7a-815b7776ebd6" elementFormDefault="qualified">
    <xsd:import namespace="http://schemas.microsoft.com/office/2006/documentManagement/types"/>
    <xsd:import namespace="http://schemas.microsoft.com/office/infopath/2007/PartnerControls"/>
    <xsd:element name="Ansvarligafdeling" ma:index="27" nillable="true" ma:displayName="Ansvarlig afdeling" ma:list="{2b5a13a3-256c-433f-bc8b-bde4d05df095}" ma:internalName="Ansvarligafdeling" ma:showField="Title" ma:web="303eeafb-7dff-46db-9396-e9c651f530ea">
      <xsd:simpleType>
        <xsd:restriction base="dms:Lookup"/>
      </xsd:simpleType>
    </xsd:element>
    <xsd:element name="Rettighedsgruppe" ma:index="29" ma:displayName="Rettighedsgruppe" ma:default="2;#Basis" ma:list="{cd861654-9942-42cc-b4e8-22e2eb33fafe}" ma:internalName="Rettighedsgruppe" ma:readOnly="false" ma:showField="Title" ma:web="303eeafb-7dff-46db-9396-e9c651f530ea">
      <xsd:simpleType>
        <xsd:restriction base="dms:Lookup"/>
      </xsd:simpleType>
    </xsd:element>
    <xsd:element name="Afsender" ma:index="36" nillable="true" ma:displayName="Afsender" ma:default="2;#Landscentret" ma:list="{b497b606-9a6f-4593-a3de-acb9bcbea154}" ma:internalName="Afsender" ma:showField="LinkTitleNoMenu" ma:web="303eeafb-7dff-46db-9396-e9c651f530ea">
      <xsd:simpleType>
        <xsd:restriction base="dms:Lookup"/>
      </xsd:simpleType>
    </xsd:element>
    <xsd:element name="Arkiveringsdato" ma:index="37" ma:displayName="Arkiveringsdato" ma:format="DateOnly" ma:internalName="Arkiveringsdato">
      <xsd:simpleType>
        <xsd:restriction base="dms:DateTime"/>
      </xsd:simpleType>
    </xsd:element>
    <xsd:element name="Ingen_x0020_besked_x0020_ved_x0020_arkivering" ma:index="38" nillable="true" ma:displayName="Ingen besked ved arkivering" ma:default="0" ma:description="Klik her, for ikke at modtage en besked, når dokumentet når sin udløbsdato" ma:internalName="Ingen_x0020_besked_x0020_ved_x0020_arkivering">
      <xsd:simpleType>
        <xsd:restriction base="dms:Boolean"/>
      </xsd:simpleType>
    </xsd:element>
    <xsd:element name="HideInRollups" ma:index="39" nillable="true" ma:displayName="Skjul i artikellister" ma:default="0" ma:description="Klik her for at skjule siden i artikellister" ma:internalName="HideInRollups">
      <xsd:simpleType>
        <xsd:restriction base="dms:Boolean"/>
      </xsd:simpleType>
    </xsd:element>
    <xsd:element name="IsHiddenFromRollup" ma:index="40" nillable="true" ma:displayName="Skjult i artikellister (system)" ma:decimals="0" ma:default="0" ma:description="Understøtter infrastrukturen" ma:internalName="IsHiddenFromRollup">
      <xsd:simpleType>
        <xsd:restriction base="dms:Number"/>
      </xsd:simpleType>
    </xsd:element>
    <xsd:element name="EnclosureFor" ma:index="48" nillable="true" ma:displayName="Bilag til" ma:description="Peger på bilagets moderdokument" ma:internalName="EnclosureFor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GammelURL" ma:index="49" nillable="true" ma:displayName="Gammel URL" ma:description="Tidligere placering på landbrugsinfo" ma:internalName="GammelURL">
      <xsd:simpleType>
        <xsd:restriction base="dms:Text">
          <xsd:maxLength value="255"/>
        </xsd:restriction>
      </xsd:simpleType>
    </xsd:element>
    <xsd:element name="NetSkabelonValue" ma:index="50" nillable="true" ma:displayName="NetSkabelon værdier" ma:internalName="NetSkabelonValue">
      <xsd:simpleType>
        <xsd:restriction base="dms:Text">
          <xsd:maxLength value="255"/>
        </xsd:restriction>
      </xsd:simpleType>
    </xsd:element>
    <xsd:element name="Projekter" ma:index="51" nillable="true" ma:displayName="Projekter" ma:list="{ecf07d35-95fb-4bda-ad72-e46544058ec2}" ma:internalName="Projekter" ma:showField="LinkTitleNoMenu" ma:web="303eeafb-7dff-46db-9396-e9c651f530ea">
      <xsd:simpleType>
        <xsd:restriction base="dms:Unknown"/>
      </xsd:simpleType>
    </xsd:element>
    <xsd:element name="WebInfoSubjects" ma:index="52" nillable="true" ma:displayName="Emneord" ma:description="Knyt emneord til din artikel. Benyttes primært til nyhedsbreve." ma:list="{c1fcffa3-db61-496d-89f0-dea25d970c75}" ma:internalName="WebInfoSubjects" ma:showField="LinkTitleNoMenu" ma:web="303eeafb-7dff-46db-9396-e9c651f530ea">
      <xsd:simpleType>
        <xsd:restriction base="dms:Unknown"/>
      </xsd:simpleType>
    </xsd:element>
    <xsd:element name="HitCount" ma:index="53" nillable="true" ma:displayName="HitCount (system)" ma:decimals="0" ma:default="0" ma:description="Antal gange et dokument er set af en bruger" ma:internalName="HitCount" ma:readOnly="false">
      <xsd:simpleType>
        <xsd:restriction base="dms:Number"/>
      </xsd:simpleType>
    </xsd:element>
    <xsd:element name="PermalinkID" ma:index="54" nillable="true" ma:displayName="Permalink ID" ma:description="Unik ID for artiklen som kan benyttes til permalink" ma:hidden="true" ma:internalName="PermalinkID" ma:readOnly="false">
      <xsd:simpleType>
        <xsd:restriction base="dms:Text">
          <xsd:maxLength value="255"/>
        </xsd:restriction>
      </xsd:simpleType>
    </xsd:element>
    <xsd:element name="WebInfoMultiSelect" ma:index="55" nillable="true" ma:displayName="Tilvalg" ma:description="Mulighed for et antal tilvalg gemt i et samlet felt." ma:internalName="WebInfoMultiSelect">
      <xsd:simpleType>
        <xsd:restriction base="dms:Unknown"/>
      </xsd:simpleType>
    </xsd:element>
    <xsd:element name="TaksonomiTaxHTField0" ma:index="68" nillable="true" ma:taxonomy="true" ma:internalName="TaksonomiTaxHTField0" ma:taxonomyFieldName="Taksonomi" ma:displayName="Taksonomi" ma:fieldId="{6e43b4ee-656e-4e6d-875c-6c0fe73b7faf}" ma:taxonomyMulti="true" ma:sspId="2476898c-5e7e-458a-8d26-e528e2e6d5ce" ma:termSetId="65f14c63-6b42-47e9-9739-973b2f9a435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evillingsgivere" ma:index="72" nillable="true" ma:displayName="Bevillingsgivere" ma:list="9ccd692b-b01f-4300-9d4e-b4fb85c2c995" ma:internalName="Bevillingsgivere" ma:showField="LinkTitleNoMenu" ma:web="303eeafb-7dff-46db-9396-e9c651f530ea">
      <xsd:simpleType>
        <xsd:restriction base="dms:Unknown"/>
      </xsd:simpleType>
    </xsd:element>
    <xsd:element name="FinanceYear" ma:index="73" nillable="true" ma:displayName="Bevillingsår" ma:decimals="0" ma:internalName="FinanceYear">
      <xsd:simpleType>
        <xsd:restriction base="dms:Number"/>
      </xsd:simpleType>
    </xsd:element>
    <xsd:element name="WebInfoLawCodes" ma:index="74" nillable="true" ma:displayName="Lovkoder" ma:description="Knyt lovkoder til din artikel." ma:list="{908f6eb6-a66b-478a-a99e-d2541dc092be}" ma:internalName="WebInfoLawCodes" ma:showField="LinkTitleNoMenu" ma:web="303eeafb-7dff-46db-9396-e9c651f530ea">
      <xsd:simpleType>
        <xsd:restriction base="dms:Unknown"/>
      </xsd:simpleType>
    </xsd:element>
    <xsd:element name="Afrapportering" ma:index="75" nillable="true" ma:displayName="Afrapportering" ma:list="{126d356a-4f5c-4bbb-91a6-e07af1934e19}" ma:internalName="Afrapportering" ma:showField="LinkTitleNoMenu" ma:web="303eeafb-7dff-46db-9396-e9c651f530ea">
      <xsd:simpleType>
        <xsd:restriction base="dms:Unknown"/>
      </xsd:simpleType>
    </xsd:element>
    <xsd:element name="ProjectID" ma:index="78" nillable="true" ma:displayName="ProjectID (system)" ma:internalName="Project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14257-579e-4a1f-bbbb-3c8dd7393476" elementFormDefault="qualified">
    <xsd:import namespace="http://schemas.microsoft.com/office/2006/documentManagement/types"/>
    <xsd:import namespace="http://schemas.microsoft.com/office/infopath/2007/PartnerControls"/>
    <xsd:element name="Forfattere" ma:index="28" nillable="true" ma:displayName="Forfattere" ma:list="UserInfo" ma:SharePointGroup="0" ma:internalName="Forfatter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istekode" ma:index="30" nillable="true" ma:displayName="Listekode" ma:internalName="Listekode">
      <xsd:simpleType>
        <xsd:restriction base="dms:Text">
          <xsd:maxLength value="255"/>
        </xsd:restriction>
      </xsd:simpleType>
    </xsd:element>
    <xsd:element name="Nummer" ma:index="31" nillable="true" ma:displayName="Nummer" ma:internalName="Nummer">
      <xsd:simpleType>
        <xsd:restriction base="dms:Text">
          <xsd:maxLength value="255"/>
        </xsd:restriction>
      </xsd:simpleType>
    </xsd:element>
    <xsd:element name="Noegleord" ma:index="32" nillable="true" ma:displayName="Nøgleord" ma:internalName="Noegleord">
      <xsd:simpleType>
        <xsd:restriction base="dms:Text">
          <xsd:maxLength value="255"/>
        </xsd:restriction>
      </xsd:simpleType>
    </xsd:element>
    <xsd:element name="Informationsserie" ma:index="33" nillable="true" ma:displayName="Historisk informationsserie" ma:internalName="Informationsserie">
      <xsd:simpleType>
        <xsd:restriction base="dms:Text">
          <xsd:maxLength value="255"/>
        </xsd:restriction>
      </xsd:simpleType>
    </xsd:element>
    <xsd:element name="Bekraeftelsesdato" ma:index="34" nillable="true" ma:displayName="Bekræftelsesdato" ma:format="DateTime" ma:internalName="Bekraeftelsesdato">
      <xsd:simpleType>
        <xsd:restriction base="dms:DateTime"/>
      </xsd:simpleType>
    </xsd:element>
    <xsd:element name="Revisionsdato" ma:index="35" nillable="true" ma:displayName="Revisionsdato" ma:format="DateTime" ma:internalName="Revisionsdato">
      <xsd:simpleType>
        <xsd:restriction base="dms:DateTime"/>
      </xsd:simpleType>
    </xsd:element>
    <xsd:element name="Sorteringsorden" ma:index="47" nillable="true" ma:displayName="Sorteringsorden" ma:decimals="0" ma:internalName="Sorteringsorden">
      <xsd:simpleType>
        <xsd:restriction base="dms:Number"/>
      </xsd:simpleType>
    </xsd:element>
    <xsd:element name="Kontaktpersoner" ma:index="76" nillable="true" ma:displayName="Kontaktpersoner" ma:list="UserInfo" ma:SharePointGroup="0" ma:internalName="Kontaktpersoner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kribenter" ma:index="77" nillable="true" ma:displayName="Skribenter" ma:list="UserInfo" ma:SharePointGroup="0" ma:internalName="Skribenter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eeafb-7dff-46db-9396-e9c651f530ea" elementFormDefault="qualified">
    <xsd:import namespace="http://schemas.microsoft.com/office/2006/documentManagement/types"/>
    <xsd:import namespace="http://schemas.microsoft.com/office/infopath/2007/PartnerControls"/>
    <xsd:element name="_dlc_DocId" ma:index="56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57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5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69" nillable="true" ma:displayName="Taxonomy Catch All Column" ma:description="" ma:hidden="true" ma:list="{00a11604-cdb1-438d-8b4c-a208f6918db7}" ma:internalName="TaxCatchAll" ma:showField="CatchAllData" ma:web="303eeafb-7dff-46db-9396-e9c651f530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70" nillable="true" ma:displayName="Taxonomy Catch All Column1" ma:description="" ma:hidden="true" ma:list="{00a11604-cdb1-438d-8b4c-a208f6918db7}" ma:internalName="TaxCatchAllLabel" ma:readOnly="true" ma:showField="CatchAllDataLabel" ma:web="303eeafb-7dff-46db-9396-e9c651f530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ynamicPublishingContent11 xmlns="http://schemas.microsoft.com/sharepoint/v3" xsi:nil="true"/>
    <DynamicPublishingContent14 xmlns="http://schemas.microsoft.com/sharepoint/v3" xsi:nil="true"/>
    <TaksonomiTaxHTField0 xmlns="3f8883b8-a613-49b8-9e7a-815b7776ebd6">
      <Terms xmlns="http://schemas.microsoft.com/office/infopath/2007/PartnerControls"/>
    </TaksonomiTaxHTField0>
    <FinanceYear xmlns="3f8883b8-a613-49b8-9e7a-815b7776ebd6" xsi:nil="true"/>
    <Ansvarligafdeling xmlns="3f8883b8-a613-49b8-9e7a-815b7776ebd6">55</Ansvarligafdeling>
    <NetSkabelonValue xmlns="3f8883b8-a613-49b8-9e7a-815b7776ebd6" xsi:nil="true"/>
    <HitCount xmlns="3f8883b8-a613-49b8-9e7a-815b7776ebd6">0</HitCount>
    <WebInfoMultiSelect xmlns="3f8883b8-a613-49b8-9e7a-815b7776ebd6" xsi:nil="true"/>
    <GammelURL xmlns="3f8883b8-a613-49b8-9e7a-815b7776ebd6" xsi:nil="true"/>
    <PublishingRollupImage xmlns="http://schemas.microsoft.com/sharepoint/v3" xsi:nil="true"/>
    <Revisionsdato xmlns="5aa14257-579e-4a1f-bbbb-3c8dd7393476">2020-05-05T10:49:00+00:00</Revisionsdato>
    <DynamicPublishingContent5 xmlns="http://schemas.microsoft.com/sharepoint/v3" xsi:nil="true"/>
    <DynamicPublishingContent12 xmlns="http://schemas.microsoft.com/sharepoint/v3" xsi:nil="true"/>
    <PublishingContactEmail xmlns="http://schemas.microsoft.com/sharepoint/v3" xsi:nil="true"/>
    <HeaderStyleDefinitions xmlns="http://schemas.microsoft.com/sharepoint/v3" xsi:nil="true"/>
    <Rettighedsgruppe xmlns="3f8883b8-a613-49b8-9e7a-815b7776ebd6">1</Rettighedsgruppe>
    <Afsender xmlns="3f8883b8-a613-49b8-9e7a-815b7776ebd6">2</Afsender>
    <DynamicPublishingContent4 xmlns="http://schemas.microsoft.com/sharepoint/v3" xsi:nil="true"/>
    <Skribenter xmlns="5aa14257-579e-4a1f-bbbb-3c8dd7393476">
      <UserInfo>
        <DisplayName/>
        <AccountId xsi:nil="true"/>
        <AccountType/>
      </UserInfo>
    </Skribenter>
    <PublishingVariationRelationshipLinkFieldID xmlns="http://schemas.microsoft.com/sharepoint/v3">
      <Url xsi:nil="true"/>
      <Description xsi:nil="true"/>
    </PublishingVariationRelationshipLinkFieldID>
    <PublishingPageContent xmlns="http://schemas.microsoft.com/sharepoint/v3" xsi:nil="true"/>
    <IsHiddenFromRollup xmlns="3f8883b8-a613-49b8-9e7a-815b7776ebd6">0</IsHiddenFromRollup>
    <DynamicPublishingContent7 xmlns="http://schemas.microsoft.com/sharepoint/v3" xsi:nil="true"/>
    <DynamicPublishingContent6 xmlns="http://schemas.microsoft.com/sharepoint/v3" xsi:nil="true"/>
    <Bekraeftelsesdato xmlns="5aa14257-579e-4a1f-bbbb-3c8dd7393476">2020-05-05T10:49:00+00:00</Bekraeftelsesdato>
    <DynamicPublishingContent1 xmlns="http://schemas.microsoft.com/sharepoint/v3" xsi:nil="true"/>
    <Projekter xmlns="3f8883b8-a613-49b8-9e7a-815b7776ebd6" xsi:nil="true"/>
    <DynamicPublishingContent13 xmlns="http://schemas.microsoft.com/sharepoint/v3" xsi:nil="true"/>
    <PublishingVariationGroupID xmlns="http://schemas.microsoft.com/sharepoint/v3" xsi:nil="true"/>
    <ArticleStartDate xmlns="http://schemas.microsoft.com/sharepoint/v3">2020-05-05T10:50:06+00:00</ArticleStartDate>
    <Listekode xmlns="5aa14257-579e-4a1f-bbbb-3c8dd7393476" xsi:nil="true"/>
    <Arkiveringsdato xmlns="3f8883b8-a613-49b8-9e7a-815b7776ebd6">2099-12-31T23:00:00+00:00</Arkiveringsdato>
    <HideInRollups xmlns="3f8883b8-a613-49b8-9e7a-815b7776ebd6">false</HideInRollups>
    <DynamicPublishingContent0 xmlns="http://schemas.microsoft.com/sharepoint/v3" xsi:nil="true"/>
    <PermalinkID xmlns="3f8883b8-a613-49b8-9e7a-815b7776ebd6">5fbd3e16-8d3b-4023-9a7d-0a261da39a6f</PermalinkID>
    <ArticleByLine xmlns="http://schemas.microsoft.com/sharepoint/v3" xsi:nil="true"/>
    <PublishingImageCaption xmlns="http://schemas.microsoft.com/sharepoint/v3" xsi:nil="true"/>
    <Forfattere xmlns="5aa14257-579e-4a1f-bbbb-3c8dd7393476">
      <UserInfo>
        <DisplayName>i:0e.t|dlbr idp|lcmam@prod.dli</DisplayName>
        <AccountId>14997</AccountId>
        <AccountType/>
      </UserInfo>
    </Forfattere>
    <DynamicPublishingContent3 xmlns="http://schemas.microsoft.com/sharepoint/v3" xsi:nil="true"/>
    <Sorteringsorden xmlns="5aa14257-579e-4a1f-bbbb-3c8dd7393476" xsi:nil="true"/>
    <EnclosureFor xmlns="3f8883b8-a613-49b8-9e7a-815b7776ebd6">
      <Url xsi:nil="true"/>
      <Description xsi:nil="true"/>
    </EnclosureFor>
    <Audience xmlns="http://schemas.microsoft.com/sharepoint/v3" xsi:nil="true"/>
    <PublishingPageImage xmlns="http://schemas.microsoft.com/sharepoint/v3" xsi:nil="true"/>
    <DynamicPublishingContent2 xmlns="http://schemas.microsoft.com/sharepoint/v3" xsi:nil="true"/>
    <SummaryLinks xmlns="http://schemas.microsoft.com/sharepoint/v3">&lt;div title="_schemaversion" id="_3"&gt;
  &lt;div title="_view"&gt;
    &lt;span title="_columns"&gt;1&lt;/span&gt;
    &lt;span title="_linkstyle"&gt;&lt;/span&gt;
    &lt;span title="_groupstyle"&gt;&lt;/span&gt;
  &lt;/div&gt;
&lt;/div&gt;</SummaryLinks>
    <PublishingExpirationDate xmlns="http://schemas.microsoft.com/sharepoint/v3" xsi:nil="true"/>
    <Ingen_x0020_besked_x0020_ved_x0020_arkivering xmlns="3f8883b8-a613-49b8-9e7a-815b7776ebd6">false</Ingen_x0020_besked_x0020_ved_x0020_arkivering>
    <Bevillingsgivere xmlns="3f8883b8-a613-49b8-9e7a-815b7776ebd6" xsi:nil="true"/>
    <WebInfoLawCodes xmlns="3f8883b8-a613-49b8-9e7a-815b7776ebd6" xsi:nil="true"/>
    <PublishingContactPicture xmlns="http://schemas.microsoft.com/sharepoint/v3">
      <Url xsi:nil="true"/>
      <Description xsi:nil="true"/>
    </PublishingContactPicture>
    <Informationsserie xmlns="5aa14257-579e-4a1f-bbbb-3c8dd7393476" xsi:nil="true"/>
    <ProjectID xmlns="3f8883b8-a613-49b8-9e7a-815b7776ebd6">X1184X</ProjectID>
    <PublishingStartDate xmlns="http://schemas.microsoft.com/sharepoint/v3" xsi:nil="true"/>
    <WebInfoSubjects xmlns="3f8883b8-a613-49b8-9e7a-815b7776ebd6" xsi:nil="true"/>
    <Kontaktpersoner xmlns="5aa14257-579e-4a1f-bbbb-3c8dd7393476">
      <UserInfo>
        <DisplayName/>
        <AccountId xsi:nil="true"/>
        <AccountType/>
      </UserInfo>
    </Kontaktpersoner>
    <DynamicPublishingContent9 xmlns="http://schemas.microsoft.com/sharepoint/v3" xsi:nil="true"/>
    <DynamicPublishingContent10 xmlns="http://schemas.microsoft.com/sharepoint/v3" xsi:nil="true"/>
    <Afrapportering xmlns="3f8883b8-a613-49b8-9e7a-815b7776ebd6">1184;#Økonomisk optimal og bæredygtig dyrkning af majs</Afrapportering>
    <PublishingContact xmlns="http://schemas.microsoft.com/sharepoint/v3">
      <UserInfo>
        <DisplayName/>
        <AccountId xsi:nil="true"/>
        <AccountType/>
      </UserInfo>
    </PublishingContact>
    <PublishingContactName xmlns="http://schemas.microsoft.com/sharepoint/v3" xsi:nil="true"/>
    <Noegleord xmlns="5aa14257-579e-4a1f-bbbb-3c8dd7393476" xsi:nil="true"/>
    <DynamicPublishingContent8 xmlns="http://schemas.microsoft.com/sharepoint/v3" xsi:nil="true"/>
    <TaxCatchAll xmlns="303eeafb-7dff-46db-9396-e9c651f530ea"/>
    <Comments xmlns="http://schemas.microsoft.com/sharepoint/v3">Præsentation af nyeste forsøgsresultater og dyrkningsstrategier for majs ved kvægkongres.</Comments>
    <Nummer xmlns="5aa14257-579e-4a1f-bbbb-3c8dd7393476" xsi:nil="true"/>
    <_dlc_DocId xmlns="303eeafb-7dff-46db-9396-e9c651f530ea">LBINFO-1714791964-24821</_dlc_DocId>
    <_dlc_DocIdUrl xmlns="303eeafb-7dff-46db-9396-e9c651f530ea">
      <Url>https://sp.landbrugsinfo.dk/Afrapportering/innovation/2020/_layouts/DocIdRedir.aspx?ID=LBINFO-1714791964-24821</Url>
      <Description>LBINFO-1714791964-24821</Description>
    </_dlc_DocIdUrl>
  </documentManagement>
</p:properties>
</file>

<file path=customXml/itemProps1.xml><?xml version="1.0" encoding="utf-8"?>
<ds:datastoreItem xmlns:ds="http://schemas.openxmlformats.org/officeDocument/2006/customXml" ds:itemID="{E66DF0D9-2A40-4A7D-A07D-8DC41390A1F4}"/>
</file>

<file path=customXml/itemProps2.xml><?xml version="1.0" encoding="utf-8"?>
<ds:datastoreItem xmlns:ds="http://schemas.openxmlformats.org/officeDocument/2006/customXml" ds:itemID="{9AD97BA3-5F6E-4E11-A10C-8880650375E4}"/>
</file>

<file path=customXml/itemProps3.xml><?xml version="1.0" encoding="utf-8"?>
<ds:datastoreItem xmlns:ds="http://schemas.openxmlformats.org/officeDocument/2006/customXml" ds:itemID="{F77C7D05-05F3-413A-9CFD-E2D7149A2086}"/>
</file>

<file path=customXml/itemProps4.xml><?xml version="1.0" encoding="utf-8"?>
<ds:datastoreItem xmlns:ds="http://schemas.openxmlformats.org/officeDocument/2006/customXml" ds:itemID="{0380DB86-0FC8-4178-9B47-B3C94961337D}"/>
</file>

<file path=docProps/app.xml><?xml version="1.0" encoding="utf-8"?>
<Properties xmlns="http://schemas.openxmlformats.org/officeDocument/2006/extended-properties" xmlns:vt="http://schemas.openxmlformats.org/officeDocument/2006/docPropsVTypes">
  <Template>mam20200202_kvægkongres_2020</Template>
  <TotalTime>0</TotalTime>
  <Words>1152</Words>
  <Application>Microsoft Office PowerPoint</Application>
  <PresentationFormat>Brugerdefineret</PresentationFormat>
  <Paragraphs>203</Paragraphs>
  <Slides>35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35</vt:i4>
      </vt:variant>
    </vt:vector>
  </HeadingPairs>
  <TitlesOfParts>
    <vt:vector size="39" baseType="lpstr">
      <vt:lpstr>Arial</vt:lpstr>
      <vt:lpstr>Calibri</vt:lpstr>
      <vt:lpstr>LF PPT - SEGES</vt:lpstr>
      <vt:lpstr>1_LF PPT - SEGES</vt:lpstr>
      <vt:lpstr>Økonomisk og bæredygtig majsdyrkning</vt:lpstr>
      <vt:lpstr>Indhold</vt:lpstr>
      <vt:lpstr>PowerPoint-præsentation</vt:lpstr>
      <vt:lpstr>Startgødning til majs 4 forsøg 2019</vt:lpstr>
      <vt:lpstr>Placering af 7,5 kg fosfor pr. ha i typer af NP-gødninger 4 forsøg 2019</vt:lpstr>
      <vt:lpstr>Placeret fosfor til majs 30 forsøg 2003-2019</vt:lpstr>
      <vt:lpstr>Placeret fosfor til majs 30 forsøg 2003-2019</vt:lpstr>
      <vt:lpstr>Placering af startgødning i såsporet 4 forsøg 2019</vt:lpstr>
      <vt:lpstr>Startgødning til majs – anbefaling</vt:lpstr>
      <vt:lpstr>Placering af gylle til majs</vt:lpstr>
      <vt:lpstr>Placeret rågylle med Vizura 3 forsøg 2019</vt:lpstr>
      <vt:lpstr>Placeret afgasset gylle med Vizura 3 forsøg 2019</vt:lpstr>
      <vt:lpstr>Placeret gylle og startgødningseffekt 3 forsøg 2019</vt:lpstr>
      <vt:lpstr>Nettoudbytte for placering af gylle - med/uden plads til fosfor i NP-gødning</vt:lpstr>
      <vt:lpstr>Nettoudbytte for placering af rågylle til majs 3 forsøg 2019</vt:lpstr>
      <vt:lpstr>Nettoudbytte for placering af rågylle til majs 3 forsøg 2019</vt:lpstr>
      <vt:lpstr>Merudbytte for placeret gylle Flere års forsøg 2016-2019</vt:lpstr>
      <vt:lpstr>Stribtill i majs på JB 1- 4 m. vanding 3 storparcelforsøg 2018-2019</vt:lpstr>
      <vt:lpstr>Horsch  Focus CS</vt:lpstr>
      <vt:lpstr>Nitrifikationshæmmer til trad. nedfældet gylle 3 forsøg 2019</vt:lpstr>
      <vt:lpstr>Placering af gylle – foreløbig konklusion </vt:lpstr>
      <vt:lpstr>Gylle til majs – foreløbig anbefaling</vt:lpstr>
      <vt:lpstr>Bæredygtige dyrkningssystemer i majs</vt:lpstr>
      <vt:lpstr>Bæredygtige dyrkningssystemer i majs 3 forsøg 2019</vt:lpstr>
      <vt:lpstr>Bæredygtige dyrkningssystemer i majs 2 forsøg 2019 (majs forfrugt)</vt:lpstr>
      <vt:lpstr>PowerPoint-præsentation</vt:lpstr>
      <vt:lpstr>Bæredygtige dyrkningssystemer i majs 3 forsøg 2019</vt:lpstr>
      <vt:lpstr>Bæredygtige dyrkningssystemer i majs 2 forsøg 2019 (majs forfrugt)</vt:lpstr>
      <vt:lpstr>Bæredygtige dyrkningssystemer i majs 2 forsøg 2019 (majs forfrugt)</vt:lpstr>
      <vt:lpstr>Bæredygtige dyrkningssystemer i majs 1 forsøg 2019 (forfrugt kløvergræs – meget højt udbytteniveau)</vt:lpstr>
      <vt:lpstr>Bæredygtige dyrkningssystemer i majs 1 forsøg 2019 (forfrugt kløvergræs)</vt:lpstr>
      <vt:lpstr>Bæredygtige dyrkningssystemer i majs – foreløbig anbefaling</vt:lpstr>
      <vt:lpstr>Bæredygtige dyrkningssystemer i majs – foreløbig anbefaling</vt:lpstr>
      <vt:lpstr>PowerPoint-præsentation</vt:lpstr>
      <vt:lpstr>PowerPoint-præsentation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Økonomisk og bæredygtig majsdyrkning</dc:title>
  <dc:subject>Plantekongres 2020</dc:subject>
  <dc:creator/>
  <cp:lastModifiedBy/>
  <cp:revision>1</cp:revision>
  <dcterms:created xsi:type="dcterms:W3CDTF">2020-05-05T10:44:17Z</dcterms:created>
  <dcterms:modified xsi:type="dcterms:W3CDTF">2020-05-05T10:45:24Z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0x010100C568DB52D9D0A14D9B2FDCC96666E9F2007948130EC3DB064584E219954237AF3900242457EFB8B24247815D688C526CD44D00C26A9DBCB02B5C4DA1F017B836C045C00060750ADE2E6249BABB5C6118FC133DE800AF2E6DC7107240CAAE62CB7A7C0C310000976AE73E70433C4E8A9B16B1DDE85DB5</vt:lpwstr>
  </property>
  <property fmtid="{D5CDD505-2E9C-101B-9397-08002B2CF9AE}" pid="3" name="_dlc_DocIdItemGuid">
    <vt:lpwstr>1bd4faf7-ea8f-48bc-833f-ec3d0a582779</vt:lpwstr>
  </property>
  <property fmtid="{D5CDD505-2E9C-101B-9397-08002B2CF9AE}" pid="4" name="Taksonomi">
    <vt:lpwstr/>
  </property>
</Properties>
</file>